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5"/>
  </p:notesMasterIdLst>
  <p:handoutMasterIdLst>
    <p:handoutMasterId r:id="rId26"/>
  </p:handoutMasterIdLst>
  <p:sldIdLst>
    <p:sldId id="256" r:id="rId2"/>
    <p:sldId id="333" r:id="rId3"/>
    <p:sldId id="318" r:id="rId4"/>
    <p:sldId id="316" r:id="rId5"/>
    <p:sldId id="317" r:id="rId6"/>
    <p:sldId id="280" r:id="rId7"/>
    <p:sldId id="285" r:id="rId8"/>
    <p:sldId id="283" r:id="rId9"/>
    <p:sldId id="355" r:id="rId10"/>
    <p:sldId id="340" r:id="rId11"/>
    <p:sldId id="341" r:id="rId12"/>
    <p:sldId id="342" r:id="rId13"/>
    <p:sldId id="343" r:id="rId14"/>
    <p:sldId id="344" r:id="rId15"/>
    <p:sldId id="347" r:id="rId16"/>
    <p:sldId id="348" r:id="rId17"/>
    <p:sldId id="346" r:id="rId18"/>
    <p:sldId id="349" r:id="rId19"/>
    <p:sldId id="350" r:id="rId20"/>
    <p:sldId id="351" r:id="rId21"/>
    <p:sldId id="352" r:id="rId22"/>
    <p:sldId id="354" r:id="rId23"/>
    <p:sldId id="35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43"/>
    <p:restoredTop sz="86485"/>
  </p:normalViewPr>
  <p:slideViewPr>
    <p:cSldViewPr snapToGrid="0" snapToObjects="1">
      <p:cViewPr varScale="1">
        <p:scale>
          <a:sx n="101" d="100"/>
          <a:sy n="101" d="100"/>
        </p:scale>
        <p:origin x="132" y="39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12" d="100"/>
          <a:sy n="112" d="100"/>
        </p:scale>
        <p:origin x="368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27F17BA-058B-F848-B184-4EC87368E4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71070D-2CAB-F24F-9EA8-F2F9B0CC6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6B0541-0E19-3140-A75D-83F0091FD087}" type="datetimeFigureOut">
              <a:rPr lang="en-US" smtClean="0"/>
              <a:t>4/10/2020</a:t>
            </a:fld>
            <a:endParaRPr lang="en-US"/>
          </a:p>
        </p:txBody>
      </p:sp>
      <p:sp>
        <p:nvSpPr>
          <p:cNvPr id="4" name="Footer Placeholder 3">
            <a:extLst>
              <a:ext uri="{FF2B5EF4-FFF2-40B4-BE49-F238E27FC236}">
                <a16:creationId xmlns:a16="http://schemas.microsoft.com/office/drawing/2014/main" id="{38684A8B-F9AA-BE4C-AED6-C472EDCC972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F488501-5C1D-424B-9FA0-018D42C28D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2CAB201-4CB2-A14C-A362-013C9301991E}" type="slidenum">
              <a:rPr lang="en-US" smtClean="0"/>
              <a:t>‹#›</a:t>
            </a:fld>
            <a:endParaRPr lang="en-US"/>
          </a:p>
        </p:txBody>
      </p:sp>
      <p:pic>
        <p:nvPicPr>
          <p:cNvPr id="7" name="Picture 6">
            <a:extLst>
              <a:ext uri="{FF2B5EF4-FFF2-40B4-BE49-F238E27FC236}">
                <a16:creationId xmlns:a16="http://schemas.microsoft.com/office/drawing/2014/main" id="{5A13915B-38F1-BD42-9395-3BB3E674A240}"/>
              </a:ext>
            </a:extLst>
          </p:cNvPr>
          <p:cNvPicPr>
            <a:picLocks noChangeAspect="1"/>
          </p:cNvPicPr>
          <p:nvPr/>
        </p:nvPicPr>
        <p:blipFill>
          <a:blip r:embed="rId2"/>
          <a:stretch>
            <a:fillRect/>
          </a:stretch>
        </p:blipFill>
        <p:spPr>
          <a:xfrm>
            <a:off x="2322989" y="8685213"/>
            <a:ext cx="2210435" cy="439831"/>
          </a:xfrm>
          <a:prstGeom prst="rect">
            <a:avLst/>
          </a:prstGeom>
        </p:spPr>
      </p:pic>
    </p:spTree>
    <p:extLst>
      <p:ext uri="{BB962C8B-B14F-4D97-AF65-F5344CB8AC3E}">
        <p14:creationId xmlns:p14="http://schemas.microsoft.com/office/powerpoint/2010/main" val="6287215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C6759A-F17A-D54D-8D7A-CB146702B30D}" type="datetimeFigureOut">
              <a:rPr lang="en-US" smtClean="0"/>
              <a:t>4/10/2020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9E7691-A93E-264A-93A6-CD1131F7356E}" type="slidenum">
              <a:rPr lang="en-US" smtClean="0"/>
              <a:t>‹#›</a:t>
            </a:fld>
            <a:endParaRPr lang="en-US"/>
          </a:p>
        </p:txBody>
      </p:sp>
    </p:spTree>
    <p:extLst>
      <p:ext uri="{BB962C8B-B14F-4D97-AF65-F5344CB8AC3E}">
        <p14:creationId xmlns:p14="http://schemas.microsoft.com/office/powerpoint/2010/main" val="37855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a:xfrm>
            <a:off x="3182146" y="6356350"/>
            <a:ext cx="4114800" cy="365125"/>
          </a:xfrm>
          <a:prstGeom prst="rect">
            <a:avLst/>
          </a:prstGeom>
        </p:spPr>
        <p:txBody>
          <a:bodyPr/>
          <a:lstStyle/>
          <a:p>
            <a:r>
              <a:rPr lang="en-US"/>
              <a:t>HPC Job Submission</a:t>
            </a:r>
            <a:endParaRPr lang="en-US" dirty="0"/>
          </a:p>
        </p:txBody>
      </p:sp>
      <p:sp>
        <p:nvSpPr>
          <p:cNvPr id="6" name="Slide Number Placeholder 5"/>
          <p:cNvSpPr>
            <a:spLocks noGrp="1"/>
          </p:cNvSpPr>
          <p:nvPr>
            <p:ph type="sldNum" sz="quarter" idx="12"/>
          </p:nvPr>
        </p:nvSpPr>
        <p:spPr>
          <a:xfrm>
            <a:off x="8121202" y="6356350"/>
            <a:ext cx="682920" cy="365125"/>
          </a:xfrm>
        </p:spPr>
        <p:txBody>
          <a:bodyPr/>
          <a:lstStyle/>
          <a:p>
            <a:fld id="{DD321DBF-325B-3546-BAAF-4F6E3B3181FF}" type="slidenum">
              <a:rPr lang="en-US" smtClean="0"/>
              <a:pPr/>
              <a:t>‹#›</a:t>
            </a:fld>
            <a:endParaRPr lang="en-US"/>
          </a:p>
        </p:txBody>
      </p:sp>
    </p:spTree>
    <p:extLst>
      <p:ext uri="{BB962C8B-B14F-4D97-AF65-F5344CB8AC3E}">
        <p14:creationId xmlns:p14="http://schemas.microsoft.com/office/powerpoint/2010/main" val="1693605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2931387" y="6356349"/>
            <a:ext cx="817418" cy="365125"/>
          </a:xfrm>
          <a:prstGeom prst="rect">
            <a:avLst/>
          </a:prstGeom>
        </p:spPr>
        <p:txBody>
          <a:bodyPr/>
          <a:lstStyle/>
          <a:p>
            <a:fld id="{5D88C953-8AEC-45FC-9B35-2B8A297B6B00}" type="datetime1">
              <a:rPr lang="en-US" smtClean="0"/>
              <a:t>4/10/2020</a:t>
            </a:fld>
            <a:endParaRPr lang="en-US"/>
          </a:p>
        </p:txBody>
      </p:sp>
      <p:sp>
        <p:nvSpPr>
          <p:cNvPr id="5" name="Footer Placeholder 4"/>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899747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2931387" y="6356349"/>
            <a:ext cx="817418" cy="365125"/>
          </a:xfrm>
          <a:prstGeom prst="rect">
            <a:avLst/>
          </a:prstGeom>
        </p:spPr>
        <p:txBody>
          <a:bodyPr/>
          <a:lstStyle/>
          <a:p>
            <a:fld id="{B57FC762-7C12-4799-8D77-147D8C961EDB}" type="datetime1">
              <a:rPr lang="en-US" smtClean="0"/>
              <a:t>4/10/2020</a:t>
            </a:fld>
            <a:endParaRPr lang="en-US"/>
          </a:p>
        </p:txBody>
      </p:sp>
      <p:sp>
        <p:nvSpPr>
          <p:cNvPr id="5" name="Footer Placeholder 4"/>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2726966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5988" y="4500748"/>
            <a:ext cx="11234957" cy="1452336"/>
          </a:xfrm>
        </p:spPr>
        <p:txBody>
          <a:bodyPr anchor="b"/>
          <a:lstStyle>
            <a:lvl1pPr algn="l">
              <a:defRPr sz="6000"/>
            </a:lvl1pPr>
          </a:lstStyle>
          <a:p>
            <a:r>
              <a:rPr lang="en-US"/>
              <a:t>Click to edit Master title style</a:t>
            </a:r>
            <a:endParaRPr lang="en-US" dirty="0"/>
          </a:p>
        </p:txBody>
      </p:sp>
      <p:sp>
        <p:nvSpPr>
          <p:cNvPr id="4" name="Date Placeholder 3"/>
          <p:cNvSpPr>
            <a:spLocks noGrp="1"/>
          </p:cNvSpPr>
          <p:nvPr>
            <p:ph type="dt" sz="half" idx="10"/>
          </p:nvPr>
        </p:nvSpPr>
        <p:spPr>
          <a:xfrm>
            <a:off x="3716594" y="6295491"/>
            <a:ext cx="990083" cy="365125"/>
          </a:xfrm>
        </p:spPr>
        <p:txBody>
          <a:bodyPr/>
          <a:lstStyle/>
          <a:p>
            <a:fld id="{017F0064-D0D2-46C6-B356-267689A66643}" type="datetime1">
              <a:rPr lang="en-US" smtClean="0"/>
              <a:t>4/10/2020</a:t>
            </a:fld>
            <a:endParaRPr lang="en-US" dirty="0"/>
          </a:p>
        </p:txBody>
      </p:sp>
      <p:sp>
        <p:nvSpPr>
          <p:cNvPr id="5" name="Footer Placeholder 4"/>
          <p:cNvSpPr>
            <a:spLocks noGrp="1"/>
          </p:cNvSpPr>
          <p:nvPr>
            <p:ph type="ftr" sz="quarter" idx="11"/>
          </p:nvPr>
        </p:nvSpPr>
        <p:spPr/>
        <p:txBody>
          <a:bodyPr/>
          <a:lstStyle/>
          <a:p>
            <a:r>
              <a:rPr lang="en-US"/>
              <a:t>HPC Job Submission</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pPr/>
              <a:t>‹#›</a:t>
            </a:fld>
            <a:endParaRPr lang="en-US"/>
          </a:p>
        </p:txBody>
      </p:sp>
      <p:pic>
        <p:nvPicPr>
          <p:cNvPr id="7" name="Picture 6">
            <a:extLst>
              <a:ext uri="{FF2B5EF4-FFF2-40B4-BE49-F238E27FC236}">
                <a16:creationId xmlns:a16="http://schemas.microsoft.com/office/drawing/2014/main" id="{6A569432-77A0-D147-A3F3-E4259A568AA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Tree>
    <p:extLst>
      <p:ext uri="{BB962C8B-B14F-4D97-AF65-F5344CB8AC3E}">
        <p14:creationId xmlns:p14="http://schemas.microsoft.com/office/powerpoint/2010/main" val="3097629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2859111" y="6356350"/>
            <a:ext cx="1108636" cy="365125"/>
          </a:xfrm>
          <a:prstGeom prst="rect">
            <a:avLst/>
          </a:prstGeom>
          <a:ln>
            <a:solidFill>
              <a:schemeClr val="tx1"/>
            </a:solidFill>
          </a:ln>
        </p:spPr>
        <p:txBody>
          <a:bodyPr anchor="ctr" anchorCtr="0"/>
          <a:lstStyle>
            <a:lvl1pPr algn="ctr">
              <a:defRPr sz="1200">
                <a:solidFill>
                  <a:schemeClr val="tx1"/>
                </a:solidFill>
              </a:defRPr>
            </a:lvl1pPr>
          </a:lstStyle>
          <a:p>
            <a:fld id="{C22639A3-2F13-40B9-B2F5-874EC187B14C}" type="datetime1">
              <a:rPr lang="en-US" smtClean="0"/>
              <a:t>4/10/2020</a:t>
            </a:fld>
            <a:endParaRPr lang="en-US" dirty="0"/>
          </a:p>
        </p:txBody>
      </p:sp>
      <p:sp>
        <p:nvSpPr>
          <p:cNvPr id="5" name="Footer Placeholder 4"/>
          <p:cNvSpPr>
            <a:spLocks noGrp="1"/>
          </p:cNvSpPr>
          <p:nvPr>
            <p:ph type="ftr" sz="quarter" idx="11"/>
          </p:nvPr>
        </p:nvSpPr>
        <p:spPr>
          <a:xfrm>
            <a:off x="4109428" y="6356350"/>
            <a:ext cx="4114800" cy="365125"/>
          </a:xfrm>
          <a:prstGeom prst="rect">
            <a:avLst/>
          </a:prstGeom>
          <a:ln>
            <a:solidFill>
              <a:schemeClr val="tx1"/>
            </a:solidFill>
          </a:ln>
        </p:spPr>
        <p:txBody>
          <a:bodyPr/>
          <a:lstStyle>
            <a:lvl1pPr>
              <a:defRPr>
                <a:solidFill>
                  <a:schemeClr val="tx1"/>
                </a:solidFill>
              </a:defRPr>
            </a:lvl1pPr>
          </a:lstStyle>
          <a:p>
            <a:r>
              <a:rPr lang="en-US"/>
              <a:t>HPC Job Submission</a:t>
            </a:r>
            <a:endParaRPr lang="en-US" dirty="0"/>
          </a:p>
        </p:txBody>
      </p:sp>
      <p:sp>
        <p:nvSpPr>
          <p:cNvPr id="6" name="Slide Number Placeholder 5"/>
          <p:cNvSpPr>
            <a:spLocks noGrp="1"/>
          </p:cNvSpPr>
          <p:nvPr>
            <p:ph type="sldNum" sz="quarter" idx="12"/>
          </p:nvPr>
        </p:nvSpPr>
        <p:spPr>
          <a:xfrm>
            <a:off x="8494688" y="6356350"/>
            <a:ext cx="682920" cy="365125"/>
          </a:xfrm>
          <a:ln>
            <a:solidFill>
              <a:schemeClr val="tx1"/>
            </a:solidFill>
          </a:ln>
        </p:spPr>
        <p:txBody>
          <a:bodyPr/>
          <a:lstStyle>
            <a:lvl1pPr>
              <a:defRPr>
                <a:solidFill>
                  <a:schemeClr val="tx1"/>
                </a:solidFill>
              </a:defRPr>
            </a:lvl1pPr>
          </a:lstStyle>
          <a:p>
            <a:fld id="{DD321DBF-325B-3546-BAAF-4F6E3B3181FF}" type="slidenum">
              <a:rPr lang="en-US" smtClean="0"/>
              <a:pPr/>
              <a:t>‹#›</a:t>
            </a:fld>
            <a:endParaRPr lang="en-US" dirty="0"/>
          </a:p>
        </p:txBody>
      </p:sp>
    </p:spTree>
    <p:extLst>
      <p:ext uri="{BB962C8B-B14F-4D97-AF65-F5344CB8AC3E}">
        <p14:creationId xmlns:p14="http://schemas.microsoft.com/office/powerpoint/2010/main" val="1685364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25236"/>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2931387" y="6356349"/>
            <a:ext cx="817418" cy="365125"/>
          </a:xfrm>
          <a:prstGeom prst="rect">
            <a:avLst/>
          </a:prstGeom>
        </p:spPr>
        <p:txBody>
          <a:bodyPr/>
          <a:lstStyle/>
          <a:p>
            <a:fld id="{4EE027BD-FE32-4763-8EEE-DAC1845D6A58}" type="datetime1">
              <a:rPr lang="en-US" smtClean="0"/>
              <a:t>4/10/2020</a:t>
            </a:fld>
            <a:endParaRPr lang="en-US"/>
          </a:p>
        </p:txBody>
      </p:sp>
      <p:sp>
        <p:nvSpPr>
          <p:cNvPr id="5" name="Footer Placeholder 4"/>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611074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2931387" y="6356349"/>
            <a:ext cx="817418" cy="365125"/>
          </a:xfrm>
          <a:prstGeom prst="rect">
            <a:avLst/>
          </a:prstGeom>
        </p:spPr>
        <p:txBody>
          <a:bodyPr/>
          <a:lstStyle/>
          <a:p>
            <a:fld id="{5C7C2D3C-7581-4AFB-AE84-D11346F7F3E9}" type="datetime1">
              <a:rPr lang="en-US" smtClean="0"/>
              <a:t>4/10/2020</a:t>
            </a:fld>
            <a:endParaRPr lang="en-US"/>
          </a:p>
        </p:txBody>
      </p:sp>
      <p:sp>
        <p:nvSpPr>
          <p:cNvPr id="6" name="Footer Placeholder 5"/>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061447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2931387" y="6356349"/>
            <a:ext cx="817418" cy="365125"/>
          </a:xfrm>
          <a:prstGeom prst="rect">
            <a:avLst/>
          </a:prstGeom>
        </p:spPr>
        <p:txBody>
          <a:bodyPr/>
          <a:lstStyle/>
          <a:p>
            <a:fld id="{9121355D-D7CB-48C5-9788-35FDFFF228E7}" type="datetime1">
              <a:rPr lang="en-US" smtClean="0"/>
              <a:t>4/10/2020</a:t>
            </a:fld>
            <a:endParaRPr lang="en-US"/>
          </a:p>
        </p:txBody>
      </p:sp>
      <p:sp>
        <p:nvSpPr>
          <p:cNvPr id="8" name="Footer Placeholder 7"/>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9" name="Slide Number Placeholder 8"/>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602855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2931387" y="6356349"/>
            <a:ext cx="817418" cy="365125"/>
          </a:xfrm>
          <a:prstGeom prst="rect">
            <a:avLst/>
          </a:prstGeom>
        </p:spPr>
        <p:txBody>
          <a:bodyPr/>
          <a:lstStyle/>
          <a:p>
            <a:fld id="{3751F75A-7036-4DD9-AA90-973283D63A02}" type="datetime1">
              <a:rPr lang="en-US" smtClean="0"/>
              <a:t>4/10/2020</a:t>
            </a:fld>
            <a:endParaRPr lang="en-US"/>
          </a:p>
        </p:txBody>
      </p:sp>
      <p:sp>
        <p:nvSpPr>
          <p:cNvPr id="4" name="Footer Placeholder 3"/>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5" name="Slide Number Placeholder 4"/>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356894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2931387" y="6356349"/>
            <a:ext cx="817418" cy="365125"/>
          </a:xfrm>
          <a:prstGeom prst="rect">
            <a:avLst/>
          </a:prstGeom>
        </p:spPr>
        <p:txBody>
          <a:bodyPr/>
          <a:lstStyle/>
          <a:p>
            <a:fld id="{3894004A-4215-4D69-9161-33DF15E42101}" type="datetime1">
              <a:rPr lang="en-US" smtClean="0"/>
              <a:t>4/10/2020</a:t>
            </a:fld>
            <a:endParaRPr lang="en-US"/>
          </a:p>
        </p:txBody>
      </p:sp>
      <p:sp>
        <p:nvSpPr>
          <p:cNvPr id="3" name="Footer Placeholder 2"/>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4" name="Slide Number Placeholder 3"/>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408556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2931387" y="6356349"/>
            <a:ext cx="817418" cy="365125"/>
          </a:xfrm>
          <a:prstGeom prst="rect">
            <a:avLst/>
          </a:prstGeom>
        </p:spPr>
        <p:txBody>
          <a:bodyPr/>
          <a:lstStyle/>
          <a:p>
            <a:fld id="{5C69351C-5911-4127-9660-82E8E864FEB0}" type="datetime1">
              <a:rPr lang="en-US" smtClean="0"/>
              <a:t>4/10/2020</a:t>
            </a:fld>
            <a:endParaRPr lang="en-US"/>
          </a:p>
        </p:txBody>
      </p:sp>
      <p:sp>
        <p:nvSpPr>
          <p:cNvPr id="6" name="Footer Placeholder 5"/>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104077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2931387" y="6356349"/>
            <a:ext cx="817418" cy="365125"/>
          </a:xfrm>
          <a:prstGeom prst="rect">
            <a:avLst/>
          </a:prstGeom>
        </p:spPr>
        <p:txBody>
          <a:bodyPr/>
          <a:lstStyle/>
          <a:p>
            <a:fld id="{92747654-08EA-4183-9C8E-DF37D4487447}" type="datetime1">
              <a:rPr lang="en-US" smtClean="0"/>
              <a:t>4/10/2020</a:t>
            </a:fld>
            <a:endParaRPr lang="en-US"/>
          </a:p>
        </p:txBody>
      </p:sp>
      <p:sp>
        <p:nvSpPr>
          <p:cNvPr id="6" name="Footer Placeholder 5"/>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975613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838200" y="1804636"/>
            <a:ext cx="10515600" cy="4163129"/>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9835" y="6356350"/>
            <a:ext cx="68292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321DBF-325B-3546-BAAF-4F6E3B3181FF}" type="slidenum">
              <a:rPr lang="en-US" smtClean="0"/>
              <a:pPr/>
              <a:t>‹#›</a:t>
            </a:fld>
            <a:endParaRPr lang="en-US"/>
          </a:p>
        </p:txBody>
      </p:sp>
      <p:pic>
        <p:nvPicPr>
          <p:cNvPr id="10" name="Picture 9" descr="Untitled.png" title="Be Boulder."/>
          <p:cNvPicPr>
            <a:picLocks noChangeAspect="1"/>
          </p:cNvPicPr>
          <p:nvPr userDrawn="1"/>
        </p:nvPicPr>
        <p:blipFill rotWithShape="1">
          <a:blip r:embed="rId14">
            <a:extLst>
              <a:ext uri="{28A0092B-C50C-407E-A947-70E740481C1C}">
                <a14:useLocalDpi xmlns:a14="http://schemas.microsoft.com/office/drawing/2010/main" val="0"/>
              </a:ext>
            </a:extLst>
          </a:blip>
          <a:srcRect b="47289"/>
          <a:stretch/>
        </p:blipFill>
        <p:spPr>
          <a:xfrm>
            <a:off x="9293520" y="6188959"/>
            <a:ext cx="2517480" cy="443402"/>
          </a:xfrm>
          <a:prstGeom prst="rect">
            <a:avLst/>
          </a:prstGeom>
        </p:spPr>
      </p:pic>
      <p:cxnSp>
        <p:nvCxnSpPr>
          <p:cNvPr id="11" name="Straight Connector 10"/>
          <p:cNvCxnSpPr/>
          <p:nvPr userDrawn="1"/>
        </p:nvCxnSpPr>
        <p:spPr>
          <a:xfrm flipV="1">
            <a:off x="457200" y="6081713"/>
            <a:ext cx="11277600" cy="14287"/>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59A83AEC-E08D-C149-BA3E-08E40DD1B496}"/>
              </a:ext>
            </a:extLst>
          </p:cNvPr>
          <p:cNvPicPr>
            <a:picLocks noChangeAspect="1"/>
          </p:cNvPicPr>
          <p:nvPr userDrawn="1"/>
        </p:nvPicPr>
        <p:blipFill>
          <a:blip r:embed="rId15"/>
          <a:stretch>
            <a:fillRect/>
          </a:stretch>
        </p:blipFill>
        <p:spPr>
          <a:xfrm>
            <a:off x="494348" y="6188959"/>
            <a:ext cx="2210435" cy="439831"/>
          </a:xfrm>
          <a:prstGeom prst="rect">
            <a:avLst/>
          </a:prstGeom>
        </p:spPr>
      </p:pic>
      <p:sp>
        <p:nvSpPr>
          <p:cNvPr id="7" name="Footer Placeholder 6">
            <a:extLst>
              <a:ext uri="{FF2B5EF4-FFF2-40B4-BE49-F238E27FC236}">
                <a16:creationId xmlns:a16="http://schemas.microsoft.com/office/drawing/2014/main" id="{0E9D67E4-9E9A-9B45-9298-F61BD8D7EEB1}"/>
              </a:ext>
            </a:extLst>
          </p:cNvPr>
          <p:cNvSpPr>
            <a:spLocks noGrp="1"/>
          </p:cNvSpPr>
          <p:nvPr>
            <p:ph type="ftr" sz="quarter" idx="3"/>
          </p:nvPr>
        </p:nvSpPr>
        <p:spPr>
          <a:xfrm>
            <a:off x="3374909"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HPC Job Submission</a:t>
            </a:r>
            <a:endParaRPr lang="en-US" dirty="0"/>
          </a:p>
        </p:txBody>
      </p:sp>
    </p:spTree>
    <p:extLst>
      <p:ext uri="{BB962C8B-B14F-4D97-AF65-F5344CB8AC3E}">
        <p14:creationId xmlns:p14="http://schemas.microsoft.com/office/powerpoint/2010/main" val="94217234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hdr="0"/>
  <p:txStyles>
    <p:titleStyle>
      <a:lvl1pPr algn="l" defTabSz="914400" rtl="0" eaLnBrk="1" latinLnBrk="0" hangingPunct="1">
        <a:lnSpc>
          <a:spcPct val="90000"/>
        </a:lnSpc>
        <a:spcBef>
          <a:spcPct val="0"/>
        </a:spcBef>
        <a:buNone/>
        <a:defRPr sz="5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hyperlink" Target="https://slurm.schedmd.com/quickstart.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slurm.schedmd.com/quickstart.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s://github.com/ResearchComputing/Final_Tutorials/blob/master/General_Computing_Topics/EfficientSerialSubmission/EfficientSerial.pdf" TargetMode="External"/><Relationship Id="rId3" Type="http://schemas.openxmlformats.org/officeDocument/2006/relationships/hyperlink" Target="mailto:rc-help@colorado.edu" TargetMode="External"/><Relationship Id="rId7" Type="http://schemas.openxmlformats.org/officeDocument/2006/relationships/hyperlink" Target="https://github.com/ResearchComputing/Basics_Supercomputing/blob/master/2017_July/Day_One/%5b04%5d_submitting_jobs_supercomputer.pdf" TargetMode="External"/><Relationship Id="rId2" Type="http://schemas.openxmlformats.org/officeDocument/2006/relationships/hyperlink" Target="mailto:Daniel.Trahan@Colorado.EDU" TargetMode="External"/><Relationship Id="rId1" Type="http://schemas.openxmlformats.org/officeDocument/2006/relationships/slideLayout" Target="../slideLayouts/slideLayout2.xml"/><Relationship Id="rId6" Type="http://schemas.openxmlformats.org/officeDocument/2006/relationships/hyperlink" Target="https://github.com/ResearchComputing/Supercomputing_Spin_Up_Spring_2020" TargetMode="External"/><Relationship Id="rId5" Type="http://schemas.openxmlformats.org/officeDocument/2006/relationships/hyperlink" Target="http://tinyurl.com/curc-names" TargetMode="External"/><Relationship Id="rId10" Type="http://schemas.openxmlformats.org/officeDocument/2006/relationships/hyperlink" Target="https://github.com/ResearchComputing/Final_Tutorials/blob/master/General_Computing_Topics/Basics_Supercomputing/2017_January/%5b04%5d_Submitting_Jobs_to_the_Supercomputer.pdf" TargetMode="External"/><Relationship Id="rId4" Type="http://schemas.openxmlformats.org/officeDocument/2006/relationships/hyperlink" Target="https://www.rc.colorado.edu/rc" TargetMode="External"/><Relationship Id="rId9" Type="http://schemas.openxmlformats.org/officeDocument/2006/relationships/hyperlink" Target="https://github.com/ResearchComputing/RMACC/blob/master/2017/How_Access_Summit/how_access_summit_2017.pdf"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curc.readthedocs.io/en/latest/software/loadbalancer.html" TargetMode="External"/><Relationship Id="rId2" Type="http://schemas.openxmlformats.org/officeDocument/2006/relationships/hyperlink" Target="https://curc.readthedocs.io/en/latest/software/GNUParallel.html" TargetMode="External"/><Relationship Id="rId1" Type="http://schemas.openxmlformats.org/officeDocument/2006/relationships/slideLayout" Target="../slideLayouts/slideLayout2.xml"/><Relationship Id="rId4" Type="http://schemas.openxmlformats.org/officeDocument/2006/relationships/hyperlink" Target="https://slurm.schedmd.com/job_array.html"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tinyurl.com/curc-names" TargetMode="External"/><Relationship Id="rId2" Type="http://schemas.openxmlformats.org/officeDocument/2006/relationships/hyperlink" Target="http://tinyurl.com/curc-survey18" TargetMode="External"/><Relationship Id="rId1" Type="http://schemas.openxmlformats.org/officeDocument/2006/relationships/slideLayout" Target="../slideLayouts/slideLayout2.xml"/><Relationship Id="rId6" Type="http://schemas.openxmlformats.org/officeDocument/2006/relationships/hyperlink" Target="https://slurm.schedmd.com/quickstart.html" TargetMode="External"/><Relationship Id="rId5" Type="http://schemas.openxmlformats.org/officeDocument/2006/relationships/hyperlink" Target="https://github.com/ResearchComputing/Supercomputing_Spin_Up_Spring_2020" TargetMode="External"/><Relationship Id="rId4" Type="http://schemas.openxmlformats.org/officeDocument/2006/relationships/hyperlink" Target="mailto:rc-help@Colorado.ed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lurm.schedmd.com/sbatch.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
        <p:nvSpPr>
          <p:cNvPr id="2" name="Title 1"/>
          <p:cNvSpPr>
            <a:spLocks noGrp="1"/>
          </p:cNvSpPr>
          <p:nvPr>
            <p:ph type="ctrTitle"/>
          </p:nvPr>
        </p:nvSpPr>
        <p:spPr>
          <a:xfrm>
            <a:off x="467095" y="4548248"/>
            <a:ext cx="11301352" cy="1543794"/>
          </a:xfrm>
          <a:effectLst/>
        </p:spPr>
        <p:txBody>
          <a:bodyPr>
            <a:normAutofit/>
          </a:bodyPr>
          <a:lstStyle/>
          <a:p>
            <a:pPr algn="l"/>
            <a:r>
              <a:rPr lang="en-US" dirty="0">
                <a:ln w="0"/>
                <a:effectLst>
                  <a:outerShdw blurRad="38100" dist="19050" dir="2700000" algn="tl" rotWithShape="0">
                    <a:schemeClr val="dk1">
                      <a:alpha val="40000"/>
                    </a:schemeClr>
                  </a:outerShdw>
                </a:effectLst>
                <a:latin typeface="Helvetica Light" panose="020B0403020202020204" pitchFamily="34" charset="0"/>
                <a:cs typeface="Arial Narrow" panose="020B0604020202020204" pitchFamily="34" charset="0"/>
              </a:rPr>
              <a:t>HPC Job Submission</a:t>
            </a:r>
          </a:p>
        </p:txBody>
      </p:sp>
    </p:spTree>
    <p:extLst>
      <p:ext uri="{BB962C8B-B14F-4D97-AF65-F5344CB8AC3E}">
        <p14:creationId xmlns:p14="http://schemas.microsoft.com/office/powerpoint/2010/main" val="721532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63958" y="1451890"/>
            <a:ext cx="8174764" cy="702104"/>
          </a:xfrm>
          <a:prstGeom prst="rect">
            <a:avLst/>
          </a:prstGeom>
        </p:spPr>
        <p:txBody>
          <a:bodyPr vert="horz" wrap="square" lIns="0" tIns="12689" rIns="0" bIns="0" rtlCol="0">
            <a:spAutoFit/>
          </a:bodyPr>
          <a:lstStyle/>
          <a:p>
            <a:pPr marL="12689">
              <a:spcBef>
                <a:spcPts val="99"/>
              </a:spcBef>
              <a:tabLst>
                <a:tab pos="3711044" algn="l"/>
              </a:tabLst>
            </a:pPr>
            <a:r>
              <a:rPr lang="en-US" sz="2198" dirty="0">
                <a:solidFill>
                  <a:srgbClr val="2F2B20"/>
                </a:solidFill>
                <a:latin typeface="Helvetica" pitchFamily="2" charset="0"/>
                <a:cs typeface="Courier New"/>
              </a:rPr>
              <a:t>Specified at command line or in job script as… </a:t>
            </a:r>
          </a:p>
          <a:p>
            <a:pPr marL="12689">
              <a:spcBef>
                <a:spcPts val="99"/>
              </a:spcBef>
              <a:tabLst>
                <a:tab pos="3711044" algn="l"/>
              </a:tabLst>
            </a:pPr>
            <a:r>
              <a:rPr sz="2198" dirty="0">
                <a:solidFill>
                  <a:srgbClr val="0070C0"/>
                </a:solidFill>
                <a:latin typeface="Consolas" panose="020B0609020204030204" pitchFamily="49" charset="0"/>
                <a:cs typeface="Consolas" panose="020B0609020204030204" pitchFamily="49" charset="0"/>
              </a:rPr>
              <a:t>#SBATCH </a:t>
            </a:r>
            <a:r>
              <a:rPr sz="2198" dirty="0">
                <a:solidFill>
                  <a:srgbClr val="FF0000"/>
                </a:solidFill>
                <a:latin typeface="Consolas" panose="020B0609020204030204" pitchFamily="49" charset="0"/>
                <a:cs typeface="Consolas" panose="020B0609020204030204" pitchFamily="49" charset="0"/>
              </a:rPr>
              <a:t>&lt;options&gt;</a:t>
            </a:r>
            <a:r>
              <a:rPr lang="en-US" sz="2198" dirty="0">
                <a:solidFill>
                  <a:srgbClr val="FF0000"/>
                </a:solidFill>
                <a:latin typeface="Consolas" panose="020B0609020204030204" pitchFamily="49" charset="0"/>
                <a:cs typeface="Consolas" panose="020B0609020204030204" pitchFamily="49" charset="0"/>
              </a:rPr>
              <a:t> </a:t>
            </a:r>
            <a:r>
              <a:rPr lang="en-US" sz="2198" dirty="0">
                <a:solidFill>
                  <a:srgbClr val="2F2B20"/>
                </a:solidFill>
                <a:latin typeface="Helvetica" pitchFamily="2" charset="0"/>
                <a:cs typeface="Courier New"/>
              </a:rPr>
              <a:t>…where options include: </a:t>
            </a:r>
            <a:endParaRPr sz="2198" dirty="0">
              <a:latin typeface="Helvetica" pitchFamily="2" charset="0"/>
              <a:cs typeface="Courier New"/>
            </a:endParaRPr>
          </a:p>
        </p:txBody>
      </p:sp>
      <p:sp>
        <p:nvSpPr>
          <p:cNvPr id="6" name="object 6"/>
          <p:cNvSpPr txBox="1">
            <a:spLocks noGrp="1"/>
          </p:cNvSpPr>
          <p:nvPr>
            <p:ph type="title"/>
          </p:nvPr>
        </p:nvSpPr>
        <p:spPr>
          <a:xfrm>
            <a:off x="863958" y="343050"/>
            <a:ext cx="10515600" cy="1325563"/>
          </a:xfrm>
        </p:spPr>
        <p:txBody>
          <a:bodyPr/>
          <a:lstStyle/>
          <a:p>
            <a:r>
              <a:rPr lang="en-US" dirty="0">
                <a:latin typeface="Helvetica Light"/>
              </a:rPr>
              <a:t>SBATCH Options</a:t>
            </a:r>
          </a:p>
        </p:txBody>
      </p:sp>
      <p:sp>
        <p:nvSpPr>
          <p:cNvPr id="3" name="object 3"/>
          <p:cNvSpPr txBox="1"/>
          <p:nvPr/>
        </p:nvSpPr>
        <p:spPr>
          <a:xfrm>
            <a:off x="863958" y="2253161"/>
            <a:ext cx="3057144" cy="3347059"/>
          </a:xfrm>
          <a:prstGeom prst="rect">
            <a:avLst/>
          </a:prstGeom>
        </p:spPr>
        <p:txBody>
          <a:bodyPr vert="horz" wrap="square" lIns="0" tIns="12689" rIns="0" bIns="0" rtlCol="0">
            <a:spAutoFit/>
          </a:bodyPr>
          <a:lstStyle/>
          <a:p>
            <a:pPr marL="241100" indent="-228411">
              <a:lnSpc>
                <a:spcPts val="2634"/>
              </a:lnSpc>
              <a:spcBef>
                <a:spcPts val="99"/>
              </a:spcBef>
              <a:buClr>
                <a:srgbClr val="A9A57C"/>
              </a:buClr>
              <a:buChar char="•"/>
              <a:tabLst>
                <a:tab pos="240465" algn="l"/>
                <a:tab pos="241100" algn="l"/>
              </a:tabLst>
            </a:pPr>
            <a:r>
              <a:rPr sz="2198" spc="6" dirty="0">
                <a:solidFill>
                  <a:srgbClr val="2F2B20"/>
                </a:solidFill>
                <a:latin typeface="Arial"/>
                <a:cs typeface="Arial"/>
              </a:rPr>
              <a:t>Allocation:</a:t>
            </a:r>
            <a:endParaRPr sz="2198" dirty="0">
              <a:latin typeface="Arial"/>
              <a:cs typeface="Arial"/>
            </a:endParaRPr>
          </a:p>
          <a:p>
            <a:pPr marL="241100" indent="-228411">
              <a:lnSpc>
                <a:spcPts val="2634"/>
              </a:lnSpc>
              <a:buClr>
                <a:srgbClr val="A9A57C"/>
              </a:buClr>
              <a:buChar char="•"/>
              <a:tabLst>
                <a:tab pos="240465" algn="l"/>
                <a:tab pos="241100" algn="l"/>
              </a:tabLst>
            </a:pPr>
            <a:r>
              <a:rPr sz="2198" dirty="0">
                <a:solidFill>
                  <a:srgbClr val="2F2B20"/>
                </a:solidFill>
                <a:latin typeface="Arial"/>
                <a:cs typeface="Arial"/>
              </a:rPr>
              <a:t>Partition:</a:t>
            </a:r>
            <a:endParaRPr sz="2198" dirty="0">
              <a:latin typeface="Arial"/>
              <a:cs typeface="Arial"/>
            </a:endParaRPr>
          </a:p>
          <a:p>
            <a:pPr marL="241100" indent="-228411">
              <a:lnSpc>
                <a:spcPts val="2634"/>
              </a:lnSpc>
              <a:spcBef>
                <a:spcPts val="26"/>
              </a:spcBef>
              <a:buClr>
                <a:srgbClr val="A9A57C"/>
              </a:buClr>
              <a:buChar char="•"/>
              <a:tabLst>
                <a:tab pos="240465" algn="l"/>
                <a:tab pos="241100" algn="l"/>
              </a:tabLst>
            </a:pPr>
            <a:r>
              <a:rPr sz="2198" dirty="0">
                <a:solidFill>
                  <a:srgbClr val="2F2B20"/>
                </a:solidFill>
                <a:latin typeface="Arial"/>
                <a:cs typeface="Arial"/>
              </a:rPr>
              <a:t>Sending</a:t>
            </a:r>
            <a:r>
              <a:rPr sz="2198" spc="-16" dirty="0">
                <a:solidFill>
                  <a:srgbClr val="2F2B20"/>
                </a:solidFill>
                <a:latin typeface="Arial"/>
                <a:cs typeface="Arial"/>
              </a:rPr>
              <a:t> </a:t>
            </a:r>
            <a:r>
              <a:rPr sz="2198" spc="-10" dirty="0">
                <a:solidFill>
                  <a:srgbClr val="2F2B20"/>
                </a:solidFill>
                <a:latin typeface="Arial"/>
                <a:cs typeface="Arial"/>
              </a:rPr>
              <a:t>emails:</a:t>
            </a:r>
            <a:endParaRPr sz="2198" dirty="0">
              <a:latin typeface="Arial"/>
              <a:cs typeface="Arial"/>
            </a:endParaRPr>
          </a:p>
          <a:p>
            <a:pPr marL="241100" indent="-228411">
              <a:lnSpc>
                <a:spcPts val="2634"/>
              </a:lnSpc>
              <a:buClr>
                <a:srgbClr val="A9A57C"/>
              </a:buClr>
              <a:buChar char="•"/>
              <a:tabLst>
                <a:tab pos="240465" algn="l"/>
                <a:tab pos="241100" algn="l"/>
              </a:tabLst>
            </a:pPr>
            <a:r>
              <a:rPr sz="2198" spc="-30" dirty="0">
                <a:solidFill>
                  <a:srgbClr val="2F2B20"/>
                </a:solidFill>
                <a:latin typeface="Arial"/>
                <a:cs typeface="Arial"/>
              </a:rPr>
              <a:t>Email</a:t>
            </a:r>
            <a:r>
              <a:rPr sz="2198" spc="-6" dirty="0">
                <a:solidFill>
                  <a:srgbClr val="2F2B20"/>
                </a:solidFill>
                <a:latin typeface="Arial"/>
                <a:cs typeface="Arial"/>
              </a:rPr>
              <a:t> </a:t>
            </a:r>
            <a:r>
              <a:rPr sz="2198" dirty="0">
                <a:solidFill>
                  <a:srgbClr val="2F2B20"/>
                </a:solidFill>
                <a:latin typeface="Arial"/>
                <a:cs typeface="Arial"/>
              </a:rPr>
              <a:t>address:</a:t>
            </a:r>
            <a:endParaRPr sz="2198" dirty="0">
              <a:latin typeface="Arial"/>
              <a:cs typeface="Arial"/>
            </a:endParaRPr>
          </a:p>
          <a:p>
            <a:pPr marL="241100" indent="-228411">
              <a:lnSpc>
                <a:spcPts val="2634"/>
              </a:lnSpc>
              <a:buClr>
                <a:srgbClr val="A9A57C"/>
              </a:buClr>
              <a:buChar char="•"/>
              <a:tabLst>
                <a:tab pos="240465" algn="l"/>
                <a:tab pos="241100" algn="l"/>
              </a:tabLst>
            </a:pPr>
            <a:r>
              <a:rPr sz="2198" spc="6" dirty="0">
                <a:solidFill>
                  <a:srgbClr val="2F2B20"/>
                </a:solidFill>
                <a:latin typeface="Arial"/>
                <a:cs typeface="Arial"/>
              </a:rPr>
              <a:t>Number </a:t>
            </a:r>
            <a:r>
              <a:rPr sz="2198" spc="30" dirty="0">
                <a:solidFill>
                  <a:srgbClr val="2F2B20"/>
                </a:solidFill>
                <a:latin typeface="Arial"/>
                <a:cs typeface="Arial"/>
              </a:rPr>
              <a:t>of</a:t>
            </a:r>
            <a:r>
              <a:rPr sz="2198" spc="-69" dirty="0">
                <a:solidFill>
                  <a:srgbClr val="2F2B20"/>
                </a:solidFill>
                <a:latin typeface="Arial"/>
                <a:cs typeface="Arial"/>
              </a:rPr>
              <a:t> </a:t>
            </a:r>
            <a:r>
              <a:rPr sz="2198" spc="6" dirty="0">
                <a:solidFill>
                  <a:srgbClr val="2F2B20"/>
                </a:solidFill>
                <a:latin typeface="Arial"/>
                <a:cs typeface="Arial"/>
              </a:rPr>
              <a:t>nodes:</a:t>
            </a:r>
            <a:endParaRPr sz="2198" dirty="0">
              <a:latin typeface="Arial"/>
              <a:cs typeface="Arial"/>
            </a:endParaRPr>
          </a:p>
          <a:p>
            <a:pPr marL="241100" indent="-228411">
              <a:lnSpc>
                <a:spcPts val="2634"/>
              </a:lnSpc>
              <a:buClr>
                <a:srgbClr val="A9A57C"/>
              </a:buClr>
              <a:buChar char="•"/>
              <a:tabLst>
                <a:tab pos="240465" algn="l"/>
                <a:tab pos="241100" algn="l"/>
              </a:tabLst>
            </a:pPr>
            <a:r>
              <a:rPr lang="en-US" sz="2198" spc="-6" dirty="0">
                <a:solidFill>
                  <a:srgbClr val="2F2B20"/>
                </a:solidFill>
                <a:latin typeface="Arial"/>
                <a:cs typeface="Arial"/>
              </a:rPr>
              <a:t>Number of Tasks</a:t>
            </a:r>
          </a:p>
          <a:p>
            <a:pPr marL="241100" indent="-228411">
              <a:lnSpc>
                <a:spcPts val="2634"/>
              </a:lnSpc>
              <a:buClr>
                <a:srgbClr val="A9A57C"/>
              </a:buClr>
              <a:buChar char="•"/>
              <a:tabLst>
                <a:tab pos="240465" algn="l"/>
                <a:tab pos="241100" algn="l"/>
              </a:tabLst>
            </a:pPr>
            <a:r>
              <a:rPr sz="2198" spc="-6" dirty="0">
                <a:solidFill>
                  <a:srgbClr val="2F2B20"/>
                </a:solidFill>
                <a:latin typeface="Arial"/>
                <a:cs typeface="Arial"/>
              </a:rPr>
              <a:t>Quality </a:t>
            </a:r>
            <a:r>
              <a:rPr sz="2198" spc="30" dirty="0">
                <a:solidFill>
                  <a:srgbClr val="2F2B20"/>
                </a:solidFill>
                <a:latin typeface="Arial"/>
                <a:cs typeface="Arial"/>
              </a:rPr>
              <a:t>of</a:t>
            </a:r>
            <a:r>
              <a:rPr sz="2198" spc="-20" dirty="0">
                <a:solidFill>
                  <a:srgbClr val="2F2B20"/>
                </a:solidFill>
                <a:latin typeface="Arial"/>
                <a:cs typeface="Arial"/>
              </a:rPr>
              <a:t> </a:t>
            </a:r>
            <a:r>
              <a:rPr sz="2198" spc="-6" dirty="0">
                <a:solidFill>
                  <a:srgbClr val="2F2B20"/>
                </a:solidFill>
                <a:latin typeface="Arial"/>
                <a:cs typeface="Arial"/>
              </a:rPr>
              <a:t>service:</a:t>
            </a:r>
            <a:endParaRPr sz="2198" dirty="0">
              <a:latin typeface="Arial"/>
              <a:cs typeface="Arial"/>
            </a:endParaRPr>
          </a:p>
          <a:p>
            <a:pPr marL="241100" indent="-228411">
              <a:lnSpc>
                <a:spcPts val="2634"/>
              </a:lnSpc>
              <a:buClr>
                <a:srgbClr val="A9A57C"/>
              </a:buClr>
              <a:buChar char="•"/>
              <a:tabLst>
                <a:tab pos="240465" algn="l"/>
                <a:tab pos="241100" algn="l"/>
              </a:tabLst>
            </a:pPr>
            <a:r>
              <a:rPr sz="2198" spc="-10" dirty="0">
                <a:solidFill>
                  <a:srgbClr val="2F2B20"/>
                </a:solidFill>
                <a:latin typeface="Arial"/>
                <a:cs typeface="Arial"/>
              </a:rPr>
              <a:t>Reservation:</a:t>
            </a:r>
            <a:endParaRPr sz="2198" dirty="0">
              <a:latin typeface="Arial"/>
              <a:cs typeface="Arial"/>
            </a:endParaRPr>
          </a:p>
          <a:p>
            <a:pPr marL="241100" indent="-228411">
              <a:lnSpc>
                <a:spcPts val="2634"/>
              </a:lnSpc>
              <a:spcBef>
                <a:spcPts val="26"/>
              </a:spcBef>
              <a:buClr>
                <a:srgbClr val="A9A57C"/>
              </a:buClr>
              <a:buChar char="•"/>
              <a:tabLst>
                <a:tab pos="240465" algn="l"/>
                <a:tab pos="241100" algn="l"/>
              </a:tabLst>
            </a:pPr>
            <a:r>
              <a:rPr sz="2198" spc="-46" dirty="0">
                <a:solidFill>
                  <a:srgbClr val="2F2B20"/>
                </a:solidFill>
                <a:latin typeface="Arial"/>
                <a:cs typeface="Arial"/>
              </a:rPr>
              <a:t>Wall</a:t>
            </a:r>
            <a:r>
              <a:rPr sz="2198" spc="-6" dirty="0">
                <a:solidFill>
                  <a:srgbClr val="2F2B20"/>
                </a:solidFill>
                <a:latin typeface="Arial"/>
                <a:cs typeface="Arial"/>
              </a:rPr>
              <a:t> </a:t>
            </a:r>
            <a:r>
              <a:rPr sz="2198" spc="6" dirty="0">
                <a:solidFill>
                  <a:srgbClr val="2F2B20"/>
                </a:solidFill>
                <a:latin typeface="Arial"/>
                <a:cs typeface="Arial"/>
              </a:rPr>
              <a:t>time:</a:t>
            </a:r>
            <a:endParaRPr sz="2198" dirty="0">
              <a:latin typeface="Arial"/>
              <a:cs typeface="Arial"/>
            </a:endParaRPr>
          </a:p>
          <a:p>
            <a:pPr marL="241100" indent="-228411">
              <a:lnSpc>
                <a:spcPts val="2634"/>
              </a:lnSpc>
              <a:buClr>
                <a:srgbClr val="A9A57C"/>
              </a:buClr>
              <a:buChar char="•"/>
              <a:tabLst>
                <a:tab pos="240465" algn="l"/>
                <a:tab pos="241100" algn="l"/>
              </a:tabLst>
            </a:pPr>
            <a:r>
              <a:rPr sz="2198" spc="50" dirty="0">
                <a:solidFill>
                  <a:srgbClr val="2F2B20"/>
                </a:solidFill>
                <a:latin typeface="Arial"/>
                <a:cs typeface="Arial"/>
              </a:rPr>
              <a:t>Job</a:t>
            </a:r>
            <a:r>
              <a:rPr sz="2198" spc="-16" dirty="0">
                <a:solidFill>
                  <a:srgbClr val="2F2B20"/>
                </a:solidFill>
                <a:latin typeface="Arial"/>
                <a:cs typeface="Arial"/>
              </a:rPr>
              <a:t> </a:t>
            </a:r>
            <a:r>
              <a:rPr sz="2198" spc="-10" dirty="0">
                <a:solidFill>
                  <a:srgbClr val="2F2B20"/>
                </a:solidFill>
                <a:latin typeface="Arial"/>
                <a:cs typeface="Arial"/>
              </a:rPr>
              <a:t>Name:</a:t>
            </a:r>
            <a:endParaRPr sz="2198" dirty="0">
              <a:latin typeface="Arial"/>
              <a:cs typeface="Arial"/>
            </a:endParaRPr>
          </a:p>
        </p:txBody>
      </p:sp>
      <p:sp>
        <p:nvSpPr>
          <p:cNvPr id="4" name="object 4"/>
          <p:cNvSpPr txBox="1"/>
          <p:nvPr/>
        </p:nvSpPr>
        <p:spPr>
          <a:xfrm>
            <a:off x="3696929" y="2192195"/>
            <a:ext cx="3326415" cy="3373249"/>
          </a:xfrm>
          <a:prstGeom prst="rect">
            <a:avLst/>
          </a:prstGeom>
        </p:spPr>
        <p:txBody>
          <a:bodyPr vert="horz" wrap="square" lIns="0" tIns="118001" rIns="0" bIns="0" rtlCol="0">
            <a:spAutoFit/>
          </a:bodyPr>
          <a:lstStyle/>
          <a:p>
            <a:pPr marL="12689">
              <a:spcBef>
                <a:spcPts val="929"/>
              </a:spcBef>
            </a:pPr>
            <a:r>
              <a:rPr sz="1498" spc="-6" dirty="0">
                <a:solidFill>
                  <a:srgbClr val="0070C0"/>
                </a:solidFill>
                <a:latin typeface="Consolas" panose="020B0609020204030204" pitchFamily="49" charset="0"/>
                <a:cs typeface="Consolas" panose="020B0609020204030204" pitchFamily="49" charset="0"/>
              </a:rPr>
              <a:t>--account=</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account_n</a:t>
            </a:r>
            <a:r>
              <a:rPr lang="en-US" sz="1498" spc="-6" dirty="0" err="1">
                <a:solidFill>
                  <a:srgbClr val="FF0000"/>
                </a:solidFill>
                <a:latin typeface="Consolas" panose="020B0609020204030204" pitchFamily="49" charset="0"/>
                <a:cs typeface="Consolas" panose="020B0609020204030204" pitchFamily="49" charset="0"/>
              </a:rPr>
              <a:t>ame</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--partition=</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partition_name</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64"/>
              </a:spcBef>
            </a:pPr>
            <a:r>
              <a:rPr sz="1498" spc="-6" dirty="0">
                <a:solidFill>
                  <a:srgbClr val="0070C0"/>
                </a:solidFill>
                <a:latin typeface="Consolas" panose="020B0609020204030204" pitchFamily="49" charset="0"/>
                <a:cs typeface="Consolas" panose="020B0609020204030204" pitchFamily="49" charset="0"/>
              </a:rPr>
              <a:t>--mail-type=</a:t>
            </a:r>
            <a:r>
              <a:rPr sz="1498" spc="-6" dirty="0">
                <a:solidFill>
                  <a:srgbClr val="FF0000"/>
                </a:solidFill>
                <a:latin typeface="Consolas" panose="020B0609020204030204" pitchFamily="49" charset="0"/>
                <a:cs typeface="Consolas" panose="020B0609020204030204" pitchFamily="49" charset="0"/>
              </a:rPr>
              <a:t>&lt;type&gt;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--mail-user=</a:t>
            </a:r>
            <a:r>
              <a:rPr sz="1498" spc="-6" dirty="0">
                <a:solidFill>
                  <a:srgbClr val="FF0000"/>
                </a:solidFill>
                <a:latin typeface="Consolas" panose="020B0609020204030204" pitchFamily="49" charset="0"/>
                <a:cs typeface="Consolas" panose="020B0609020204030204" pitchFamily="49" charset="0"/>
              </a:rPr>
              <a:t>&lt;user&gt;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--nodes=</a:t>
            </a:r>
            <a:r>
              <a:rPr sz="1498" spc="-6" dirty="0">
                <a:solidFill>
                  <a:srgbClr val="FF0000"/>
                </a:solidFill>
                <a:latin typeface="Consolas" panose="020B0609020204030204" pitchFamily="49" charset="0"/>
                <a:cs typeface="Consolas" panose="020B0609020204030204" pitchFamily="49" charset="0"/>
              </a:rPr>
              <a:t>&lt;nodes&gt;</a:t>
            </a:r>
            <a:endParaRPr lang="en-US" sz="1498" spc="-6" dirty="0">
              <a:solidFill>
                <a:srgbClr val="FF0000"/>
              </a:solidFill>
              <a:latin typeface="Consolas" panose="020B0609020204030204" pitchFamily="49" charset="0"/>
              <a:cs typeface="Consolas" panose="020B0609020204030204" pitchFamily="49" charset="0"/>
            </a:endParaRPr>
          </a:p>
          <a:p>
            <a:pPr marL="12689">
              <a:spcBef>
                <a:spcPts val="834"/>
              </a:spcBef>
            </a:pPr>
            <a:r>
              <a:rPr lang="en-US" sz="1498" spc="-6" dirty="0">
                <a:solidFill>
                  <a:srgbClr val="0070C0"/>
                </a:solidFill>
                <a:latin typeface="Consolas" panose="020B0609020204030204" pitchFamily="49" charset="0"/>
                <a:cs typeface="Consolas" panose="020B0609020204030204" pitchFamily="49" charset="0"/>
              </a:rPr>
              <a:t>--</a:t>
            </a:r>
            <a:r>
              <a:rPr lang="en-US" sz="1498" spc="-6" dirty="0" err="1">
                <a:solidFill>
                  <a:srgbClr val="0070C0"/>
                </a:solidFill>
                <a:latin typeface="Consolas" panose="020B0609020204030204" pitchFamily="49" charset="0"/>
                <a:cs typeface="Consolas" panose="020B0609020204030204" pitchFamily="49" charset="0"/>
              </a:rPr>
              <a:t>ntasks</a:t>
            </a:r>
            <a:r>
              <a:rPr lang="en-US" sz="1498" spc="-6" dirty="0">
                <a:solidFill>
                  <a:srgbClr val="0070C0"/>
                </a:solidFill>
                <a:latin typeface="Consolas" panose="020B0609020204030204" pitchFamily="49" charset="0"/>
                <a:cs typeface="Consolas" panose="020B0609020204030204" pitchFamily="49" charset="0"/>
              </a:rPr>
              <a:t>=</a:t>
            </a:r>
            <a:r>
              <a:rPr lang="en-US" sz="1498" spc="-6" dirty="0">
                <a:solidFill>
                  <a:srgbClr val="FF0000"/>
                </a:solidFill>
                <a:latin typeface="Consolas" panose="020B0609020204030204" pitchFamily="49" charset="0"/>
                <a:cs typeface="Consolas" panose="020B0609020204030204" pitchFamily="49" charset="0"/>
              </a:rPr>
              <a:t>&lt;number-of-tasks&gt;</a:t>
            </a:r>
            <a:endParaRPr sz="1498" dirty="0">
              <a:solidFill>
                <a:srgbClr val="FF0000"/>
              </a:solidFill>
              <a:latin typeface="Consolas" panose="020B0609020204030204" pitchFamily="49" charset="0"/>
              <a:cs typeface="Consolas" panose="020B0609020204030204" pitchFamily="49" charset="0"/>
            </a:endParaRPr>
          </a:p>
          <a:p>
            <a:pPr marL="12689">
              <a:spcBef>
                <a:spcPts val="828"/>
              </a:spcBef>
            </a:pPr>
            <a:r>
              <a:rPr sz="1498" spc="-6" dirty="0">
                <a:solidFill>
                  <a:srgbClr val="0070C0"/>
                </a:solidFill>
                <a:latin typeface="Consolas" panose="020B0609020204030204" pitchFamily="49" charset="0"/>
                <a:cs typeface="Consolas" panose="020B0609020204030204" pitchFamily="49" charset="0"/>
              </a:rPr>
              <a:t>--</a:t>
            </a:r>
            <a:r>
              <a:rPr sz="1498" spc="-6" dirty="0" err="1">
                <a:solidFill>
                  <a:srgbClr val="0070C0"/>
                </a:solidFill>
                <a:latin typeface="Consolas" panose="020B0609020204030204" pitchFamily="49" charset="0"/>
                <a:cs typeface="Consolas" panose="020B0609020204030204" pitchFamily="49" charset="0"/>
              </a:rPr>
              <a:t>qos</a:t>
            </a:r>
            <a:r>
              <a:rPr sz="1498" spc="-6" dirty="0">
                <a:solidFill>
                  <a:srgbClr val="0070C0"/>
                </a:solidFill>
                <a:latin typeface="Consolas" panose="020B0609020204030204" pitchFamily="49" charset="0"/>
                <a:cs typeface="Consolas" panose="020B0609020204030204" pitchFamily="49" charset="0"/>
              </a:rPr>
              <a:t>=</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qos</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--reservation=</a:t>
            </a:r>
            <a:r>
              <a:rPr sz="1498" spc="-6" dirty="0">
                <a:solidFill>
                  <a:srgbClr val="FF0000"/>
                </a:solidFill>
                <a:latin typeface="Consolas" panose="020B0609020204030204" pitchFamily="49" charset="0"/>
                <a:cs typeface="Consolas" panose="020B0609020204030204" pitchFamily="49" charset="0"/>
              </a:rPr>
              <a:t>&lt;name&gt;</a:t>
            </a:r>
            <a:endParaRPr sz="1498" dirty="0">
              <a:solidFill>
                <a:srgbClr val="FF0000"/>
              </a:solidFill>
              <a:latin typeface="Consolas" panose="020B0609020204030204" pitchFamily="49" charset="0"/>
              <a:cs typeface="Consolas" panose="020B0609020204030204" pitchFamily="49" charset="0"/>
            </a:endParaRPr>
          </a:p>
          <a:p>
            <a:pPr marL="12689">
              <a:spcBef>
                <a:spcPts val="864"/>
              </a:spcBef>
            </a:pPr>
            <a:r>
              <a:rPr sz="1498" spc="-6" dirty="0">
                <a:solidFill>
                  <a:srgbClr val="0070C0"/>
                </a:solidFill>
                <a:latin typeface="Consolas" panose="020B0609020204030204" pitchFamily="49" charset="0"/>
                <a:cs typeface="Consolas" panose="020B0609020204030204" pitchFamily="49" charset="0"/>
              </a:rPr>
              <a:t>--time=</a:t>
            </a:r>
            <a:r>
              <a:rPr sz="1498" spc="-6" dirty="0">
                <a:solidFill>
                  <a:srgbClr val="FF0000"/>
                </a:solidFill>
                <a:latin typeface="Consolas" panose="020B0609020204030204" pitchFamily="49" charset="0"/>
                <a:cs typeface="Consolas" panose="020B0609020204030204" pitchFamily="49" charset="0"/>
              </a:rPr>
              <a:t>&lt;wall</a:t>
            </a:r>
            <a:r>
              <a:rPr sz="1498" spc="-16" dirty="0">
                <a:solidFill>
                  <a:srgbClr val="FF0000"/>
                </a:solidFill>
                <a:latin typeface="Consolas" panose="020B0609020204030204" pitchFamily="49" charset="0"/>
                <a:cs typeface="Consolas" panose="020B0609020204030204" pitchFamily="49" charset="0"/>
              </a:rPr>
              <a:t> </a:t>
            </a:r>
            <a:r>
              <a:rPr sz="1498" spc="-6" dirty="0">
                <a:solidFill>
                  <a:srgbClr val="FF0000"/>
                </a:solidFill>
                <a:latin typeface="Consolas" panose="020B0609020204030204" pitchFamily="49" charset="0"/>
                <a:cs typeface="Consolas" panose="020B0609020204030204" pitchFamily="49" charset="0"/>
              </a:rPr>
              <a:t>time&gt;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--job-name=</a:t>
            </a:r>
            <a:r>
              <a:rPr sz="1498" spc="-6" dirty="0">
                <a:solidFill>
                  <a:srgbClr val="FF0000"/>
                </a:solidFill>
                <a:latin typeface="Consolas" panose="020B0609020204030204" pitchFamily="49" charset="0"/>
                <a:cs typeface="Consolas" panose="020B0609020204030204" pitchFamily="49" charset="0"/>
              </a:rPr>
              <a:t>&lt;jobname&gt;</a:t>
            </a:r>
            <a:endParaRPr sz="1498" dirty="0">
              <a:solidFill>
                <a:srgbClr val="FF0000"/>
              </a:solidFill>
              <a:latin typeface="Consolas" panose="020B0609020204030204" pitchFamily="49" charset="0"/>
              <a:cs typeface="Consolas" panose="020B0609020204030204" pitchFamily="49" charset="0"/>
            </a:endParaRPr>
          </a:p>
        </p:txBody>
      </p:sp>
      <p:sp>
        <p:nvSpPr>
          <p:cNvPr id="5" name="object 5"/>
          <p:cNvSpPr txBox="1"/>
          <p:nvPr/>
        </p:nvSpPr>
        <p:spPr>
          <a:xfrm>
            <a:off x="2315887" y="5637692"/>
            <a:ext cx="7611741" cy="438532"/>
          </a:xfrm>
          <a:prstGeom prst="rect">
            <a:avLst/>
          </a:prstGeom>
        </p:spPr>
        <p:txBody>
          <a:bodyPr vert="horz" wrap="square" lIns="0" tIns="53291" rIns="0" bIns="0" rtlCol="0">
            <a:spAutoFit/>
          </a:bodyPr>
          <a:lstStyle/>
          <a:p>
            <a:pPr marL="12689" marR="5075">
              <a:lnSpc>
                <a:spcPts val="1468"/>
              </a:lnSpc>
              <a:spcBef>
                <a:spcPts val="420"/>
              </a:spcBef>
              <a:buClr>
                <a:srgbClr val="A9A57C"/>
              </a:buClr>
              <a:tabLst>
                <a:tab pos="240465" algn="l"/>
                <a:tab pos="241100" algn="l"/>
              </a:tabLst>
            </a:pPr>
            <a:r>
              <a:rPr sz="1498" i="1" spc="-30" dirty="0">
                <a:solidFill>
                  <a:srgbClr val="2F2B20"/>
                </a:solidFill>
                <a:latin typeface="Arial"/>
                <a:cs typeface="Arial"/>
              </a:rPr>
              <a:t>FYI: </a:t>
            </a:r>
            <a:r>
              <a:rPr sz="1498" i="1" spc="-59" dirty="0">
                <a:solidFill>
                  <a:srgbClr val="2F2B20"/>
                </a:solidFill>
                <a:latin typeface="Arial"/>
                <a:cs typeface="Arial"/>
              </a:rPr>
              <a:t>You </a:t>
            </a:r>
            <a:r>
              <a:rPr sz="1498" i="1" spc="30" dirty="0">
                <a:solidFill>
                  <a:srgbClr val="2F2B20"/>
                </a:solidFill>
                <a:latin typeface="Arial"/>
                <a:cs typeface="Arial"/>
              </a:rPr>
              <a:t>do </a:t>
            </a:r>
            <a:r>
              <a:rPr sz="1498" i="1" spc="-30" dirty="0">
                <a:solidFill>
                  <a:srgbClr val="2F2B20"/>
                </a:solidFill>
                <a:latin typeface="Arial"/>
                <a:cs typeface="Arial"/>
              </a:rPr>
              <a:t>NOT </a:t>
            </a:r>
            <a:r>
              <a:rPr sz="1498" i="1" dirty="0">
                <a:solidFill>
                  <a:srgbClr val="2F2B20"/>
                </a:solidFill>
                <a:latin typeface="Arial"/>
                <a:cs typeface="Arial"/>
              </a:rPr>
              <a:t>actually </a:t>
            </a:r>
            <a:r>
              <a:rPr sz="1498" i="1" spc="10" dirty="0">
                <a:solidFill>
                  <a:srgbClr val="2F2B20"/>
                </a:solidFill>
                <a:latin typeface="Arial"/>
                <a:cs typeface="Arial"/>
              </a:rPr>
              <a:t>type </a:t>
            </a:r>
            <a:r>
              <a:rPr sz="1498" i="1" spc="16" dirty="0">
                <a:solidFill>
                  <a:srgbClr val="FF0000"/>
                </a:solidFill>
                <a:latin typeface="Arial"/>
                <a:cs typeface="Arial"/>
              </a:rPr>
              <a:t>&lt;&gt;</a:t>
            </a:r>
            <a:r>
              <a:rPr sz="1498" i="1" spc="16" dirty="0">
                <a:solidFill>
                  <a:srgbClr val="2F2B20"/>
                </a:solidFill>
                <a:latin typeface="Arial"/>
                <a:cs typeface="Arial"/>
              </a:rPr>
              <a:t> </a:t>
            </a:r>
            <a:r>
              <a:rPr sz="1498" i="1" dirty="0">
                <a:solidFill>
                  <a:srgbClr val="2F2B20"/>
                </a:solidFill>
                <a:latin typeface="Arial"/>
                <a:cs typeface="Arial"/>
              </a:rPr>
              <a:t>above </a:t>
            </a:r>
            <a:r>
              <a:rPr sz="1498" i="1" spc="-85" dirty="0">
                <a:solidFill>
                  <a:srgbClr val="2F2B20"/>
                </a:solidFill>
                <a:latin typeface="Arial"/>
                <a:cs typeface="Arial"/>
              </a:rPr>
              <a:t>– </a:t>
            </a:r>
            <a:r>
              <a:rPr sz="1498" i="1" spc="6" dirty="0">
                <a:solidFill>
                  <a:srgbClr val="2F2B20"/>
                </a:solidFill>
                <a:latin typeface="Arial"/>
                <a:cs typeface="Arial"/>
              </a:rPr>
              <a:t>this </a:t>
            </a:r>
            <a:r>
              <a:rPr sz="1498" i="1" dirty="0">
                <a:solidFill>
                  <a:srgbClr val="2F2B20"/>
                </a:solidFill>
                <a:latin typeface="Arial"/>
                <a:cs typeface="Arial"/>
              </a:rPr>
              <a:t>designates </a:t>
            </a:r>
            <a:r>
              <a:rPr sz="1498" i="1" spc="6" dirty="0">
                <a:solidFill>
                  <a:srgbClr val="2F2B20"/>
                </a:solidFill>
                <a:latin typeface="Arial"/>
                <a:cs typeface="Arial"/>
              </a:rPr>
              <a:t>something </a:t>
            </a:r>
            <a:r>
              <a:rPr sz="1498" i="1" spc="10" dirty="0">
                <a:solidFill>
                  <a:srgbClr val="2F2B20"/>
                </a:solidFill>
                <a:latin typeface="Arial"/>
                <a:cs typeface="Arial"/>
              </a:rPr>
              <a:t>specific </a:t>
            </a:r>
            <a:r>
              <a:rPr sz="1498" i="1" dirty="0">
                <a:solidFill>
                  <a:srgbClr val="2F2B20"/>
                </a:solidFill>
                <a:latin typeface="Arial"/>
                <a:cs typeface="Arial"/>
              </a:rPr>
              <a:t>you </a:t>
            </a:r>
            <a:r>
              <a:rPr sz="1498" i="1" spc="-20" dirty="0">
                <a:solidFill>
                  <a:srgbClr val="2F2B20"/>
                </a:solidFill>
                <a:latin typeface="Arial"/>
                <a:cs typeface="Arial"/>
              </a:rPr>
              <a:t>as </a:t>
            </a:r>
            <a:r>
              <a:rPr sz="1498" i="1" spc="-30" dirty="0">
                <a:solidFill>
                  <a:srgbClr val="2F2B20"/>
                </a:solidFill>
                <a:latin typeface="Arial"/>
                <a:cs typeface="Arial"/>
              </a:rPr>
              <a:t>a  </a:t>
            </a:r>
            <a:r>
              <a:rPr sz="1498" i="1" spc="-10" dirty="0">
                <a:solidFill>
                  <a:srgbClr val="2F2B20"/>
                </a:solidFill>
                <a:latin typeface="Arial"/>
                <a:cs typeface="Arial"/>
              </a:rPr>
              <a:t>user </a:t>
            </a:r>
            <a:r>
              <a:rPr sz="1498" i="1" spc="16" dirty="0">
                <a:solidFill>
                  <a:srgbClr val="2F2B20"/>
                </a:solidFill>
                <a:latin typeface="Arial"/>
                <a:cs typeface="Arial"/>
              </a:rPr>
              <a:t>must </a:t>
            </a:r>
            <a:r>
              <a:rPr sz="1498" i="1" spc="-6" dirty="0">
                <a:solidFill>
                  <a:srgbClr val="2F2B20"/>
                </a:solidFill>
                <a:latin typeface="Arial"/>
                <a:cs typeface="Arial"/>
              </a:rPr>
              <a:t>enter </a:t>
            </a:r>
            <a:r>
              <a:rPr sz="1498" i="1" spc="10" dirty="0">
                <a:solidFill>
                  <a:srgbClr val="2F2B20"/>
                </a:solidFill>
                <a:latin typeface="Arial"/>
                <a:cs typeface="Arial"/>
              </a:rPr>
              <a:t>about </a:t>
            </a:r>
            <a:r>
              <a:rPr sz="1498" i="1" dirty="0">
                <a:solidFill>
                  <a:srgbClr val="2F2B20"/>
                </a:solidFill>
                <a:latin typeface="Arial"/>
                <a:cs typeface="Arial"/>
              </a:rPr>
              <a:t>your</a:t>
            </a:r>
            <a:r>
              <a:rPr sz="1498" i="1" spc="-50" dirty="0">
                <a:solidFill>
                  <a:srgbClr val="2F2B20"/>
                </a:solidFill>
                <a:latin typeface="Arial"/>
                <a:cs typeface="Arial"/>
              </a:rPr>
              <a:t> </a:t>
            </a:r>
            <a:r>
              <a:rPr sz="1498" i="1" spc="26" dirty="0">
                <a:solidFill>
                  <a:srgbClr val="2F2B20"/>
                </a:solidFill>
                <a:latin typeface="Arial"/>
                <a:cs typeface="Arial"/>
              </a:rPr>
              <a:t>job</a:t>
            </a:r>
            <a:endParaRPr sz="1498" i="1" dirty="0">
              <a:latin typeface="Arial"/>
              <a:cs typeface="Arial"/>
            </a:endParaRPr>
          </a:p>
        </p:txBody>
      </p:sp>
      <p:sp>
        <p:nvSpPr>
          <p:cNvPr id="7" name="Date Placeholder 6">
            <a:extLst>
              <a:ext uri="{FF2B5EF4-FFF2-40B4-BE49-F238E27FC236}">
                <a16:creationId xmlns:a16="http://schemas.microsoft.com/office/drawing/2014/main" id="{ED75C046-4FE0-984F-808A-6597E62A570F}"/>
              </a:ext>
            </a:extLst>
          </p:cNvPr>
          <p:cNvSpPr>
            <a:spLocks noGrp="1"/>
          </p:cNvSpPr>
          <p:nvPr>
            <p:ph type="dt" sz="half" idx="10"/>
          </p:nvPr>
        </p:nvSpPr>
        <p:spPr/>
        <p:txBody>
          <a:bodyPr/>
          <a:lstStyle/>
          <a:p>
            <a:fld id="{A63E300F-EB7F-48B0-B47C-FE35C4F04AE1}" type="datetime1">
              <a:rPr lang="en-US" smtClean="0"/>
              <a:t>4/10/2020</a:t>
            </a:fld>
            <a:endParaRPr lang="en-US"/>
          </a:p>
        </p:txBody>
      </p:sp>
      <p:sp>
        <p:nvSpPr>
          <p:cNvPr id="8" name="Footer Placeholder 7">
            <a:extLst>
              <a:ext uri="{FF2B5EF4-FFF2-40B4-BE49-F238E27FC236}">
                <a16:creationId xmlns:a16="http://schemas.microsoft.com/office/drawing/2014/main" id="{2947B5D6-344B-9441-8670-D19B3B652327}"/>
              </a:ext>
            </a:extLst>
          </p:cNvPr>
          <p:cNvSpPr>
            <a:spLocks noGrp="1"/>
          </p:cNvSpPr>
          <p:nvPr>
            <p:ph type="ftr" sz="quarter" idx="11"/>
          </p:nvPr>
        </p:nvSpPr>
        <p:spPr/>
        <p:txBody>
          <a:bodyPr/>
          <a:lstStyle/>
          <a:p>
            <a:r>
              <a:rPr lang="en-US"/>
              <a:t>HPC Job Submission</a:t>
            </a:r>
          </a:p>
        </p:txBody>
      </p:sp>
      <p:sp>
        <p:nvSpPr>
          <p:cNvPr id="9" name="Slide Number Placeholder 8">
            <a:extLst>
              <a:ext uri="{FF2B5EF4-FFF2-40B4-BE49-F238E27FC236}">
                <a16:creationId xmlns:a16="http://schemas.microsoft.com/office/drawing/2014/main" id="{432E9A73-E568-D445-8B5A-B76537000483}"/>
              </a:ext>
            </a:extLst>
          </p:cNvPr>
          <p:cNvSpPr>
            <a:spLocks noGrp="1"/>
          </p:cNvSpPr>
          <p:nvPr>
            <p:ph type="sldNum" sz="quarter" idx="12"/>
          </p:nvPr>
        </p:nvSpPr>
        <p:spPr/>
        <p:txBody>
          <a:bodyPr/>
          <a:lstStyle/>
          <a:p>
            <a:fld id="{DD321DBF-325B-3546-BAAF-4F6E3B3181FF}" type="slidenum">
              <a:rPr lang="en-US" smtClean="0"/>
              <a:t>10</a:t>
            </a:fld>
            <a:endParaRPr lang="en-US"/>
          </a:p>
        </p:txBody>
      </p:sp>
      <p:sp>
        <p:nvSpPr>
          <p:cNvPr id="10" name="Rectangle 9">
            <a:extLst>
              <a:ext uri="{FF2B5EF4-FFF2-40B4-BE49-F238E27FC236}">
                <a16:creationId xmlns:a16="http://schemas.microsoft.com/office/drawing/2014/main" id="{8F813389-1BEF-0946-933F-57FA69701DBB}"/>
              </a:ext>
            </a:extLst>
          </p:cNvPr>
          <p:cNvSpPr/>
          <p:nvPr/>
        </p:nvSpPr>
        <p:spPr>
          <a:xfrm>
            <a:off x="7023344" y="3328500"/>
            <a:ext cx="2904284" cy="461665"/>
          </a:xfrm>
          <a:prstGeom prst="rect">
            <a:avLst/>
          </a:prstGeom>
        </p:spPr>
        <p:txBody>
          <a:bodyPr wrap="square">
            <a:spAutoFit/>
          </a:bodyPr>
          <a:lstStyle/>
          <a:p>
            <a:r>
              <a:rPr lang="en-US" sz="1200" i="1" spc="-50" dirty="0">
                <a:solidFill>
                  <a:srgbClr val="999999"/>
                </a:solidFill>
                <a:latin typeface="Tahoma"/>
                <a:cs typeface="Tahoma"/>
                <a:hlinkClick r:id="rId2"/>
              </a:rPr>
              <a:t>More on slurm commands:  https://slurm.schedmd.com/quickstart.html</a:t>
            </a:r>
            <a:endParaRPr lang="en-US" sz="1200" i="1" spc="-50" dirty="0">
              <a:solidFill>
                <a:srgbClr val="999999"/>
              </a:solidFill>
              <a:latin typeface="Tahoma"/>
              <a:cs typeface="Tahoma"/>
            </a:endParaRPr>
          </a:p>
        </p:txBody>
      </p:sp>
    </p:spTree>
    <p:extLst>
      <p:ext uri="{BB962C8B-B14F-4D97-AF65-F5344CB8AC3E}">
        <p14:creationId xmlns:p14="http://schemas.microsoft.com/office/powerpoint/2010/main" val="2103014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019A1468-BA5D-CD46-A1C5-5786C0EC62EE}"/>
              </a:ext>
            </a:extLst>
          </p:cNvPr>
          <p:cNvGraphicFramePr>
            <a:graphicFrameLocks noGrp="1"/>
          </p:cNvGraphicFramePr>
          <p:nvPr>
            <p:extLst>
              <p:ext uri="{D42A27DB-BD31-4B8C-83A1-F6EECF244321}">
                <p14:modId xmlns:p14="http://schemas.microsoft.com/office/powerpoint/2010/main" val="1084029076"/>
              </p:ext>
            </p:extLst>
          </p:nvPr>
        </p:nvGraphicFramePr>
        <p:xfrm>
          <a:off x="1180051" y="1616576"/>
          <a:ext cx="9831898" cy="3423089"/>
        </p:xfrm>
        <a:graphic>
          <a:graphicData uri="http://schemas.openxmlformats.org/drawingml/2006/table">
            <a:tbl>
              <a:tblPr/>
              <a:tblGrid>
                <a:gridCol w="2231472">
                  <a:extLst>
                    <a:ext uri="{9D8B030D-6E8A-4147-A177-3AD203B41FA5}">
                      <a16:colId xmlns:a16="http://schemas.microsoft.com/office/drawing/2014/main" val="20000"/>
                    </a:ext>
                  </a:extLst>
                </a:gridCol>
                <a:gridCol w="2565841">
                  <a:extLst>
                    <a:ext uri="{9D8B030D-6E8A-4147-A177-3AD203B41FA5}">
                      <a16:colId xmlns:a16="http://schemas.microsoft.com/office/drawing/2014/main" val="20001"/>
                    </a:ext>
                  </a:extLst>
                </a:gridCol>
                <a:gridCol w="1316556">
                  <a:extLst>
                    <a:ext uri="{9D8B030D-6E8A-4147-A177-3AD203B41FA5}">
                      <a16:colId xmlns:a16="http://schemas.microsoft.com/office/drawing/2014/main" val="20002"/>
                    </a:ext>
                  </a:extLst>
                </a:gridCol>
                <a:gridCol w="1467020">
                  <a:extLst>
                    <a:ext uri="{9D8B030D-6E8A-4147-A177-3AD203B41FA5}">
                      <a16:colId xmlns:a16="http://schemas.microsoft.com/office/drawing/2014/main" val="20003"/>
                    </a:ext>
                  </a:extLst>
                </a:gridCol>
                <a:gridCol w="2251009">
                  <a:extLst>
                    <a:ext uri="{9D8B030D-6E8A-4147-A177-3AD203B41FA5}">
                      <a16:colId xmlns:a16="http://schemas.microsoft.com/office/drawing/2014/main" val="20004"/>
                    </a:ext>
                  </a:extLst>
                </a:gridCol>
              </a:tblGrid>
              <a:tr h="631967">
                <a:tc>
                  <a:txBody>
                    <a:bodyPr/>
                    <a:lstStyle/>
                    <a:p>
                      <a:pPr rtl="0" fontAlgn="t">
                        <a:spcBef>
                          <a:spcPts val="0"/>
                        </a:spcBef>
                        <a:spcAft>
                          <a:spcPts val="0"/>
                        </a:spcAft>
                      </a:pPr>
                      <a:r>
                        <a:rPr lang="en-US" sz="1800" b="1" i="0" u="none" strike="noStrike" dirty="0">
                          <a:solidFill>
                            <a:srgbClr val="000000"/>
                          </a:solidFill>
                          <a:effectLst/>
                          <a:latin typeface="Arial" charset="0"/>
                        </a:rPr>
                        <a:t>Partition</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Description</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a:solidFill>
                            <a:srgbClr val="000000"/>
                          </a:solidFill>
                          <a:effectLst/>
                          <a:latin typeface="Arial" charset="0"/>
                        </a:rPr>
                        <a:t># of nodes</a:t>
                      </a:r>
                      <a:endParaRPr lang="en-US" sz="1800" b="1">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cores/node</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GPUs/node</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743827">
                <a:tc>
                  <a:txBody>
                    <a:bodyPr/>
                    <a:lstStyle/>
                    <a:p>
                      <a:pPr rtl="0" fontAlgn="t">
                        <a:spcBef>
                          <a:spcPts val="0"/>
                        </a:spcBef>
                        <a:spcAft>
                          <a:spcPts val="0"/>
                        </a:spcAft>
                      </a:pPr>
                      <a:r>
                        <a:rPr lang="en-US" sz="1800" b="0" i="0" u="none" strike="noStrike" dirty="0">
                          <a:solidFill>
                            <a:srgbClr val="000000"/>
                          </a:solidFill>
                          <a:effectLst/>
                          <a:latin typeface="Arial" charset="0"/>
                        </a:rPr>
                        <a:t>shas</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General Compute (Haswell)</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~450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24</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59161">
                <a:tc>
                  <a:txBody>
                    <a:bodyPr/>
                    <a:lstStyle/>
                    <a:p>
                      <a:pPr rtl="0" fontAlgn="t">
                        <a:spcBef>
                          <a:spcPts val="0"/>
                        </a:spcBef>
                        <a:spcAft>
                          <a:spcPts val="0"/>
                        </a:spcAft>
                      </a:pPr>
                      <a:r>
                        <a:rPr lang="en-US" sz="1800" b="0" i="0" u="none" strike="noStrike" dirty="0" err="1">
                          <a:solidFill>
                            <a:srgbClr val="000000"/>
                          </a:solidFill>
                          <a:effectLst/>
                          <a:latin typeface="Arial" charset="0"/>
                        </a:rPr>
                        <a:t>sgpu</a:t>
                      </a:r>
                      <a:endParaRPr lang="en-US" sz="1800" b="0" i="0" u="none" strike="noStrike" dirty="0">
                        <a:solidFill>
                          <a:srgbClr val="000000"/>
                        </a:solidFill>
                        <a:effectLst/>
                        <a:latin typeface="Arial"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GPU-enabled nodes</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10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24</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effectively 4</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659161">
                <a:tc>
                  <a:txBody>
                    <a:bodyPr/>
                    <a:lstStyle/>
                    <a:p>
                      <a:pPr rtl="0" fontAlgn="t">
                        <a:spcBef>
                          <a:spcPts val="0"/>
                        </a:spcBef>
                        <a:spcAft>
                          <a:spcPts val="0"/>
                        </a:spcAft>
                      </a:pPr>
                      <a:r>
                        <a:rPr lang="en-US" sz="1800" b="0" i="0" u="none" strike="noStrike" dirty="0" err="1">
                          <a:solidFill>
                            <a:srgbClr val="000000"/>
                          </a:solidFill>
                          <a:effectLst/>
                          <a:latin typeface="Arial" charset="0"/>
                        </a:rPr>
                        <a:t>smem</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High-memory nodes</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5</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48</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0</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728973">
                <a:tc>
                  <a:txBody>
                    <a:bodyPr/>
                    <a:lstStyle/>
                    <a:p>
                      <a:pPr rtl="0" fontAlgn="t">
                        <a:spcBef>
                          <a:spcPts val="0"/>
                        </a:spcBef>
                        <a:spcAft>
                          <a:spcPts val="0"/>
                        </a:spcAft>
                      </a:pPr>
                      <a:r>
                        <a:rPr lang="en-US" sz="1800" b="0" i="0" u="none" strike="noStrike" dirty="0" err="1">
                          <a:solidFill>
                            <a:srgbClr val="000000"/>
                          </a:solidFill>
                          <a:effectLst/>
                          <a:latin typeface="Arial" charset="0"/>
                        </a:rPr>
                        <a:t>sknl</a:t>
                      </a:r>
                      <a:endParaRPr lang="en-US" sz="1800" b="0" i="0" u="none" strike="noStrike" dirty="0">
                        <a:solidFill>
                          <a:srgbClr val="000000"/>
                        </a:solidFill>
                        <a:effectLst/>
                        <a:latin typeface="Arial"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Phi (Knights Landing) nodes</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68</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8" name="Title 2">
            <a:extLst>
              <a:ext uri="{FF2B5EF4-FFF2-40B4-BE49-F238E27FC236}">
                <a16:creationId xmlns:a16="http://schemas.microsoft.com/office/drawing/2014/main" id="{2DF67C34-DE5C-1F49-B319-7C3BA401D05A}"/>
              </a:ext>
            </a:extLst>
          </p:cNvPr>
          <p:cNvSpPr>
            <a:spLocks noGrp="1"/>
          </p:cNvSpPr>
          <p:nvPr>
            <p:ph type="title"/>
          </p:nvPr>
        </p:nvSpPr>
        <p:spPr>
          <a:xfrm>
            <a:off x="842786" y="324569"/>
            <a:ext cx="10352227" cy="1325563"/>
          </a:xfrm>
        </p:spPr>
        <p:txBody>
          <a:bodyPr/>
          <a:lstStyle/>
          <a:p>
            <a:r>
              <a:rPr lang="en-US" dirty="0">
                <a:latin typeface="Helvetica Light"/>
              </a:rPr>
              <a:t>Available Partitions (--partition)</a:t>
            </a:r>
          </a:p>
        </p:txBody>
      </p:sp>
      <p:sp>
        <p:nvSpPr>
          <p:cNvPr id="2" name="Date Placeholder 1">
            <a:extLst>
              <a:ext uri="{FF2B5EF4-FFF2-40B4-BE49-F238E27FC236}">
                <a16:creationId xmlns:a16="http://schemas.microsoft.com/office/drawing/2014/main" id="{4FBA2D2E-BC5A-8D4D-997A-4630116314D6}"/>
              </a:ext>
            </a:extLst>
          </p:cNvPr>
          <p:cNvSpPr>
            <a:spLocks noGrp="1"/>
          </p:cNvSpPr>
          <p:nvPr>
            <p:ph type="dt" sz="half" idx="10"/>
          </p:nvPr>
        </p:nvSpPr>
        <p:spPr/>
        <p:txBody>
          <a:bodyPr/>
          <a:lstStyle/>
          <a:p>
            <a:fld id="{95CFF9C2-CE7A-4010-85BB-02D71CFDA562}" type="datetime1">
              <a:rPr lang="en-US" smtClean="0"/>
              <a:t>4/10/2020</a:t>
            </a:fld>
            <a:endParaRPr lang="en-US" dirty="0"/>
          </a:p>
        </p:txBody>
      </p:sp>
      <p:sp>
        <p:nvSpPr>
          <p:cNvPr id="3" name="Footer Placeholder 2">
            <a:extLst>
              <a:ext uri="{FF2B5EF4-FFF2-40B4-BE49-F238E27FC236}">
                <a16:creationId xmlns:a16="http://schemas.microsoft.com/office/drawing/2014/main" id="{2010108C-160C-5240-A68F-AD0675FD6E40}"/>
              </a:ext>
            </a:extLst>
          </p:cNvPr>
          <p:cNvSpPr>
            <a:spLocks noGrp="1"/>
          </p:cNvSpPr>
          <p:nvPr>
            <p:ph type="ftr" sz="quarter" idx="11"/>
          </p:nvPr>
        </p:nvSpPr>
        <p:spPr/>
        <p:txBody>
          <a:bodyPr/>
          <a:lstStyle/>
          <a:p>
            <a:r>
              <a:rPr lang="en-US"/>
              <a:t>HPC Job Submission</a:t>
            </a:r>
          </a:p>
        </p:txBody>
      </p:sp>
      <p:sp>
        <p:nvSpPr>
          <p:cNvPr id="4" name="Slide Number Placeholder 3">
            <a:extLst>
              <a:ext uri="{FF2B5EF4-FFF2-40B4-BE49-F238E27FC236}">
                <a16:creationId xmlns:a16="http://schemas.microsoft.com/office/drawing/2014/main" id="{CE378EA2-5B32-9146-9D5C-175D98B4C128}"/>
              </a:ext>
            </a:extLst>
          </p:cNvPr>
          <p:cNvSpPr>
            <a:spLocks noGrp="1"/>
          </p:cNvSpPr>
          <p:nvPr>
            <p:ph type="sldNum" sz="quarter" idx="12"/>
          </p:nvPr>
        </p:nvSpPr>
        <p:spPr/>
        <p:txBody>
          <a:bodyPr/>
          <a:lstStyle/>
          <a:p>
            <a:fld id="{DD321DBF-325B-3546-BAAF-4F6E3B3181FF}" type="slidenum">
              <a:rPr lang="en-US" smtClean="0"/>
              <a:t>11</a:t>
            </a:fld>
            <a:endParaRPr lang="en-US"/>
          </a:p>
        </p:txBody>
      </p:sp>
    </p:spTree>
    <p:extLst>
      <p:ext uri="{BB962C8B-B14F-4D97-AF65-F5344CB8AC3E}">
        <p14:creationId xmlns:p14="http://schemas.microsoft.com/office/powerpoint/2010/main" val="2762798730"/>
      </p:ext>
    </p:extLst>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2DF67C34-DE5C-1F49-B319-7C3BA401D05A}"/>
              </a:ext>
            </a:extLst>
          </p:cNvPr>
          <p:cNvSpPr>
            <a:spLocks noGrp="1"/>
          </p:cNvSpPr>
          <p:nvPr>
            <p:ph type="title"/>
          </p:nvPr>
        </p:nvSpPr>
        <p:spPr>
          <a:xfrm>
            <a:off x="808704" y="379779"/>
            <a:ext cx="10515600" cy="1325563"/>
          </a:xfrm>
        </p:spPr>
        <p:txBody>
          <a:bodyPr/>
          <a:lstStyle/>
          <a:p>
            <a:r>
              <a:rPr lang="en-US" dirty="0">
                <a:latin typeface="Helvetica" panose="020B0604020202020204" pitchFamily="34" charset="0"/>
                <a:cs typeface="Helvetica" panose="020B0604020202020204" pitchFamily="34" charset="0"/>
              </a:rPr>
              <a:t>Sub-Partitions</a:t>
            </a:r>
          </a:p>
        </p:txBody>
      </p:sp>
      <p:graphicFrame>
        <p:nvGraphicFramePr>
          <p:cNvPr id="9" name="Table 8">
            <a:extLst>
              <a:ext uri="{FF2B5EF4-FFF2-40B4-BE49-F238E27FC236}">
                <a16:creationId xmlns:a16="http://schemas.microsoft.com/office/drawing/2014/main" id="{4BC59C06-F427-1A4B-9838-6DC7CDDCA09D}"/>
              </a:ext>
            </a:extLst>
          </p:cNvPr>
          <p:cNvGraphicFramePr>
            <a:graphicFrameLocks noGrp="1"/>
          </p:cNvGraphicFramePr>
          <p:nvPr>
            <p:extLst>
              <p:ext uri="{D42A27DB-BD31-4B8C-83A1-F6EECF244321}">
                <p14:modId xmlns:p14="http://schemas.microsoft.com/office/powerpoint/2010/main" val="3093060065"/>
              </p:ext>
            </p:extLst>
          </p:nvPr>
        </p:nvGraphicFramePr>
        <p:xfrm>
          <a:off x="1112877" y="1688374"/>
          <a:ext cx="10107901" cy="2917181"/>
        </p:xfrm>
        <a:graphic>
          <a:graphicData uri="http://schemas.openxmlformats.org/drawingml/2006/table">
            <a:tbl>
              <a:tblPr/>
              <a:tblGrid>
                <a:gridCol w="2558209">
                  <a:extLst>
                    <a:ext uri="{9D8B030D-6E8A-4147-A177-3AD203B41FA5}">
                      <a16:colId xmlns:a16="http://schemas.microsoft.com/office/drawing/2014/main" val="20000"/>
                    </a:ext>
                  </a:extLst>
                </a:gridCol>
                <a:gridCol w="2111672">
                  <a:extLst>
                    <a:ext uri="{9D8B030D-6E8A-4147-A177-3AD203B41FA5}">
                      <a16:colId xmlns:a16="http://schemas.microsoft.com/office/drawing/2014/main" val="20001"/>
                    </a:ext>
                  </a:extLst>
                </a:gridCol>
                <a:gridCol w="1775297">
                  <a:extLst>
                    <a:ext uri="{9D8B030D-6E8A-4147-A177-3AD203B41FA5}">
                      <a16:colId xmlns:a16="http://schemas.microsoft.com/office/drawing/2014/main" val="20002"/>
                    </a:ext>
                  </a:extLst>
                </a:gridCol>
                <a:gridCol w="1756612">
                  <a:extLst>
                    <a:ext uri="{9D8B030D-6E8A-4147-A177-3AD203B41FA5}">
                      <a16:colId xmlns:a16="http://schemas.microsoft.com/office/drawing/2014/main" val="20003"/>
                    </a:ext>
                  </a:extLst>
                </a:gridCol>
                <a:gridCol w="1906111">
                  <a:extLst>
                    <a:ext uri="{9D8B030D-6E8A-4147-A177-3AD203B41FA5}">
                      <a16:colId xmlns:a16="http://schemas.microsoft.com/office/drawing/2014/main" val="20004"/>
                    </a:ext>
                  </a:extLst>
                </a:gridCol>
              </a:tblGrid>
              <a:tr h="756919">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Partition</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Description</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wall time</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jobs/user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a:t>
                      </a:r>
                      <a:r>
                        <a:rPr lang="en-US" sz="1800" b="1" i="0" u="none" strike="noStrike" baseline="0" dirty="0">
                          <a:solidFill>
                            <a:srgbClr val="000000"/>
                          </a:solidFill>
                          <a:effectLst/>
                          <a:latin typeface="Arial" panose="020B0604020202020204" pitchFamily="34" charset="0"/>
                          <a:cs typeface="Arial" panose="020B0604020202020204" pitchFamily="34" charset="0"/>
                        </a:rPr>
                        <a:t> nodes/user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108334">
                <a:tc>
                  <a:txBody>
                    <a:bodyPr/>
                    <a:lstStyle/>
                    <a:p>
                      <a:pPr lvl="1" algn="l" rtl="0" fontAlgn="t">
                        <a:spcBef>
                          <a:spcPts val="0"/>
                        </a:spcBef>
                        <a:spcAft>
                          <a:spcPts val="0"/>
                        </a:spcAft>
                      </a:pPr>
                      <a:r>
                        <a:rPr lang="en-US" sz="1800" b="0" i="0" u="none" strike="noStrike" dirty="0" err="1">
                          <a:solidFill>
                            <a:srgbClr val="000000"/>
                          </a:solidFill>
                          <a:effectLst/>
                          <a:latin typeface="Arial" panose="020B0604020202020204" pitchFamily="34" charset="0"/>
                          <a:cs typeface="Arial" panose="020B0604020202020204" pitchFamily="34" charset="0"/>
                        </a:rPr>
                        <a:t>shas</a:t>
                      </a:r>
                      <a:r>
                        <a:rPr lang="en-US" sz="1800" b="0" i="0" u="none" strike="noStrike" dirty="0">
                          <a:solidFill>
                            <a:srgbClr val="000000"/>
                          </a:solidFill>
                          <a:effectLst/>
                          <a:latin typeface="Arial" panose="020B0604020202020204" pitchFamily="34" charset="0"/>
                          <a:cs typeface="Arial" panose="020B0604020202020204" pitchFamily="34" charset="0"/>
                        </a:rPr>
                        <a:t>-testing</a:t>
                      </a:r>
                    </a:p>
                    <a:p>
                      <a:pPr lvl="1" algn="l" rtl="0" fontAlgn="t">
                        <a:spcBef>
                          <a:spcPts val="0"/>
                        </a:spcBef>
                        <a:spcAft>
                          <a:spcPts val="0"/>
                        </a:spcAft>
                      </a:pPr>
                      <a:r>
                        <a:rPr lang="en-US" sz="1800" b="0" i="0" u="none" strike="noStrike" dirty="0" err="1">
                          <a:solidFill>
                            <a:srgbClr val="000000"/>
                          </a:solidFill>
                          <a:effectLst/>
                          <a:latin typeface="Arial" panose="020B0604020202020204" pitchFamily="34" charset="0"/>
                          <a:cs typeface="Arial" panose="020B0604020202020204" pitchFamily="34" charset="0"/>
                        </a:rPr>
                        <a:t>sgpu</a:t>
                      </a:r>
                      <a:r>
                        <a:rPr lang="en-US" sz="1800" b="0" i="0" u="none" strike="noStrike" dirty="0">
                          <a:solidFill>
                            <a:srgbClr val="000000"/>
                          </a:solidFill>
                          <a:effectLst/>
                          <a:latin typeface="Arial" panose="020B0604020202020204" pitchFamily="34" charset="0"/>
                          <a:cs typeface="Arial" panose="020B0604020202020204" pitchFamily="34" charset="0"/>
                        </a:rPr>
                        <a:t>-testing</a:t>
                      </a:r>
                    </a:p>
                    <a:p>
                      <a:pPr lvl="1" algn="l" rtl="0" fontAlgn="t">
                        <a:spcBef>
                          <a:spcPts val="0"/>
                        </a:spcBef>
                        <a:spcAft>
                          <a:spcPts val="0"/>
                        </a:spcAft>
                      </a:pPr>
                      <a:r>
                        <a:rPr lang="en-US" sz="1800" b="0" i="0" u="none" strike="noStrike" dirty="0" err="1">
                          <a:solidFill>
                            <a:srgbClr val="000000"/>
                          </a:solidFill>
                          <a:effectLst/>
                          <a:latin typeface="Arial" panose="020B0604020202020204" pitchFamily="34" charset="0"/>
                          <a:cs typeface="Arial" panose="020B0604020202020204" pitchFamily="34" charset="0"/>
                        </a:rPr>
                        <a:t>sknl</a:t>
                      </a:r>
                      <a:r>
                        <a:rPr lang="en-US" sz="1800" b="0" i="0" u="none" strike="noStrike" dirty="0">
                          <a:solidFill>
                            <a:srgbClr val="000000"/>
                          </a:solidFill>
                          <a:effectLst/>
                          <a:latin typeface="Arial" panose="020B0604020202020204" pitchFamily="34" charset="0"/>
                          <a:cs typeface="Arial" panose="020B0604020202020204" pitchFamily="34" charset="0"/>
                        </a:rPr>
                        <a:t>-testing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For</a:t>
                      </a:r>
                      <a:r>
                        <a:rPr lang="en-US" sz="1800" b="0" i="0" u="none" strike="noStrike" baseline="0" dirty="0">
                          <a:solidFill>
                            <a:srgbClr val="000000"/>
                          </a:solidFill>
                          <a:effectLst/>
                          <a:latin typeface="Arial" panose="020B0604020202020204" pitchFamily="34" charset="0"/>
                          <a:cs typeface="Arial" panose="020B0604020202020204" pitchFamily="34" charset="0"/>
                        </a:rPr>
                        <a:t> quick turnaround when testing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30 M</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1</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 </a:t>
                      </a:r>
                    </a:p>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12 cores/node</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051928">
                <a:tc>
                  <a:txBody>
                    <a:bodyPr/>
                    <a:lstStyle/>
                    <a:p>
                      <a:pPr lvl="1" algn="l" rtl="0" fontAlgn="t">
                        <a:spcBef>
                          <a:spcPts val="0"/>
                        </a:spcBef>
                        <a:spcAft>
                          <a:spcPts val="0"/>
                        </a:spcAft>
                      </a:pPr>
                      <a:r>
                        <a:rPr lang="en-US" sz="1800" dirty="0" err="1">
                          <a:effectLst/>
                          <a:latin typeface="Arial" panose="020B0604020202020204" pitchFamily="34" charset="0"/>
                          <a:cs typeface="Arial" panose="020B0604020202020204" pitchFamily="34" charset="0"/>
                        </a:rPr>
                        <a:t>shas</a:t>
                      </a:r>
                      <a:r>
                        <a:rPr lang="en-US" sz="1800" dirty="0">
                          <a:effectLst/>
                          <a:latin typeface="Arial" panose="020B0604020202020204" pitchFamily="34" charset="0"/>
                          <a:cs typeface="Arial" panose="020B0604020202020204" pitchFamily="34" charset="0"/>
                        </a:rPr>
                        <a:t>-interactive</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For interactive jobs (command or GUI)</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4 H</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1</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1 core</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2" name="Date Placeholder 1">
            <a:extLst>
              <a:ext uri="{FF2B5EF4-FFF2-40B4-BE49-F238E27FC236}">
                <a16:creationId xmlns:a16="http://schemas.microsoft.com/office/drawing/2014/main" id="{4F9A3F93-39EC-B249-86D3-657FD44B1D46}"/>
              </a:ext>
            </a:extLst>
          </p:cNvPr>
          <p:cNvSpPr>
            <a:spLocks noGrp="1"/>
          </p:cNvSpPr>
          <p:nvPr>
            <p:ph type="dt" sz="half" idx="10"/>
          </p:nvPr>
        </p:nvSpPr>
        <p:spPr/>
        <p:txBody>
          <a:bodyPr/>
          <a:lstStyle/>
          <a:p>
            <a:fld id="{F686539A-9D45-4477-9BF7-15ECE05EBC7B}" type="datetime1">
              <a:rPr lang="en-US" smtClean="0"/>
              <a:t>4/10/2020</a:t>
            </a:fld>
            <a:endParaRPr lang="en-US"/>
          </a:p>
        </p:txBody>
      </p:sp>
      <p:sp>
        <p:nvSpPr>
          <p:cNvPr id="3" name="Footer Placeholder 2">
            <a:extLst>
              <a:ext uri="{FF2B5EF4-FFF2-40B4-BE49-F238E27FC236}">
                <a16:creationId xmlns:a16="http://schemas.microsoft.com/office/drawing/2014/main" id="{0414980A-AF1F-F046-8BFE-D1098829B04A}"/>
              </a:ext>
            </a:extLst>
          </p:cNvPr>
          <p:cNvSpPr>
            <a:spLocks noGrp="1"/>
          </p:cNvSpPr>
          <p:nvPr>
            <p:ph type="ftr" sz="quarter" idx="11"/>
          </p:nvPr>
        </p:nvSpPr>
        <p:spPr/>
        <p:txBody>
          <a:bodyPr/>
          <a:lstStyle/>
          <a:p>
            <a:r>
              <a:rPr lang="en-US"/>
              <a:t>HPC Job Submission</a:t>
            </a:r>
          </a:p>
        </p:txBody>
      </p:sp>
      <p:sp>
        <p:nvSpPr>
          <p:cNvPr id="4" name="Slide Number Placeholder 3">
            <a:extLst>
              <a:ext uri="{FF2B5EF4-FFF2-40B4-BE49-F238E27FC236}">
                <a16:creationId xmlns:a16="http://schemas.microsoft.com/office/drawing/2014/main" id="{B0E552AF-073F-E54F-9B77-AA1D68B7E63F}"/>
              </a:ext>
            </a:extLst>
          </p:cNvPr>
          <p:cNvSpPr>
            <a:spLocks noGrp="1"/>
          </p:cNvSpPr>
          <p:nvPr>
            <p:ph type="sldNum" sz="quarter" idx="12"/>
          </p:nvPr>
        </p:nvSpPr>
        <p:spPr/>
        <p:txBody>
          <a:bodyPr/>
          <a:lstStyle/>
          <a:p>
            <a:fld id="{DD321DBF-325B-3546-BAAF-4F6E3B3181FF}" type="slidenum">
              <a:rPr lang="en-US" smtClean="0"/>
              <a:t>12</a:t>
            </a:fld>
            <a:endParaRPr lang="en-US"/>
          </a:p>
        </p:txBody>
      </p:sp>
    </p:spTree>
    <p:extLst>
      <p:ext uri="{BB962C8B-B14F-4D97-AF65-F5344CB8AC3E}">
        <p14:creationId xmlns:p14="http://schemas.microsoft.com/office/powerpoint/2010/main" val="351448638"/>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2DF67C34-DE5C-1F49-B319-7C3BA401D05A}"/>
              </a:ext>
            </a:extLst>
          </p:cNvPr>
          <p:cNvSpPr>
            <a:spLocks noGrp="1"/>
          </p:cNvSpPr>
          <p:nvPr>
            <p:ph type="title"/>
          </p:nvPr>
        </p:nvSpPr>
        <p:spPr>
          <a:xfrm>
            <a:off x="796725" y="296316"/>
            <a:ext cx="10515600" cy="1325563"/>
          </a:xfrm>
        </p:spPr>
        <p:txBody>
          <a:bodyPr/>
          <a:lstStyle/>
          <a:p>
            <a:r>
              <a:rPr lang="en-US" dirty="0">
                <a:latin typeface="Helvetica Light"/>
              </a:rPr>
              <a:t>Quality of Service (--</a:t>
            </a:r>
            <a:r>
              <a:rPr lang="en-US" dirty="0" err="1">
                <a:latin typeface="Helvetica Light"/>
              </a:rPr>
              <a:t>qos</a:t>
            </a:r>
            <a:r>
              <a:rPr lang="en-US" dirty="0">
                <a:latin typeface="Helvetica Light"/>
              </a:rPr>
              <a:t>)</a:t>
            </a:r>
          </a:p>
        </p:txBody>
      </p:sp>
      <p:graphicFrame>
        <p:nvGraphicFramePr>
          <p:cNvPr id="9" name="Table 8">
            <a:extLst>
              <a:ext uri="{FF2B5EF4-FFF2-40B4-BE49-F238E27FC236}">
                <a16:creationId xmlns:a16="http://schemas.microsoft.com/office/drawing/2014/main" id="{4BC59C06-F427-1A4B-9838-6DC7CDDCA09D}"/>
              </a:ext>
            </a:extLst>
          </p:cNvPr>
          <p:cNvGraphicFramePr>
            <a:graphicFrameLocks noGrp="1"/>
          </p:cNvGraphicFramePr>
          <p:nvPr>
            <p:extLst>
              <p:ext uri="{D42A27DB-BD31-4B8C-83A1-F6EECF244321}">
                <p14:modId xmlns:p14="http://schemas.microsoft.com/office/powerpoint/2010/main" val="126529274"/>
              </p:ext>
            </p:extLst>
          </p:nvPr>
        </p:nvGraphicFramePr>
        <p:xfrm>
          <a:off x="1083099" y="1713978"/>
          <a:ext cx="10167458" cy="2044585"/>
        </p:xfrm>
        <a:graphic>
          <a:graphicData uri="http://schemas.openxmlformats.org/drawingml/2006/table">
            <a:tbl>
              <a:tblPr/>
              <a:tblGrid>
                <a:gridCol w="1318247">
                  <a:extLst>
                    <a:ext uri="{9D8B030D-6E8A-4147-A177-3AD203B41FA5}">
                      <a16:colId xmlns:a16="http://schemas.microsoft.com/office/drawing/2014/main" val="20000"/>
                    </a:ext>
                  </a:extLst>
                </a:gridCol>
                <a:gridCol w="2808258">
                  <a:extLst>
                    <a:ext uri="{9D8B030D-6E8A-4147-A177-3AD203B41FA5}">
                      <a16:colId xmlns:a16="http://schemas.microsoft.com/office/drawing/2014/main" val="20001"/>
                    </a:ext>
                  </a:extLst>
                </a:gridCol>
                <a:gridCol w="1793662">
                  <a:extLst>
                    <a:ext uri="{9D8B030D-6E8A-4147-A177-3AD203B41FA5}">
                      <a16:colId xmlns:a16="http://schemas.microsoft.com/office/drawing/2014/main" val="20002"/>
                    </a:ext>
                  </a:extLst>
                </a:gridCol>
                <a:gridCol w="1951860">
                  <a:extLst>
                    <a:ext uri="{9D8B030D-6E8A-4147-A177-3AD203B41FA5}">
                      <a16:colId xmlns:a16="http://schemas.microsoft.com/office/drawing/2014/main" val="20003"/>
                    </a:ext>
                  </a:extLst>
                </a:gridCol>
                <a:gridCol w="2295431">
                  <a:extLst>
                    <a:ext uri="{9D8B030D-6E8A-4147-A177-3AD203B41FA5}">
                      <a16:colId xmlns:a16="http://schemas.microsoft.com/office/drawing/2014/main" val="20004"/>
                    </a:ext>
                  </a:extLst>
                </a:gridCol>
              </a:tblGrid>
              <a:tr h="774865">
                <a:tc>
                  <a:txBody>
                    <a:bodyPr/>
                    <a:lstStyle/>
                    <a:p>
                      <a:pPr algn="l" rtl="0" fontAlgn="t">
                        <a:spcBef>
                          <a:spcPts val="0"/>
                        </a:spcBef>
                        <a:spcAft>
                          <a:spcPts val="0"/>
                        </a:spcAft>
                      </a:pPr>
                      <a:r>
                        <a:rPr lang="en-US" sz="1800" b="1" i="0" u="none" strike="noStrike" dirty="0" err="1">
                          <a:solidFill>
                            <a:srgbClr val="000000"/>
                          </a:solidFill>
                          <a:effectLst/>
                          <a:latin typeface="Arial" panose="020B0604020202020204" pitchFamily="34" charset="0"/>
                          <a:cs typeface="Arial" panose="020B0604020202020204" pitchFamily="34" charset="0"/>
                        </a:rPr>
                        <a:t>QoS</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Description</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wall time</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jobs/user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a:t>
                      </a:r>
                      <a:r>
                        <a:rPr lang="en-US" sz="1800" b="1" i="0" u="none" strike="noStrike" baseline="0" dirty="0">
                          <a:solidFill>
                            <a:srgbClr val="000000"/>
                          </a:solidFill>
                          <a:effectLst/>
                          <a:latin typeface="Arial" panose="020B0604020202020204" pitchFamily="34" charset="0"/>
                          <a:cs typeface="Arial" panose="020B0604020202020204" pitchFamily="34" charset="0"/>
                        </a:rPr>
                        <a:t> nodes/user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619588">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normal</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Default </a:t>
                      </a:r>
                      <a:r>
                        <a:rPr lang="en-US" sz="1800" b="0" i="0" u="none" strike="noStrike" dirty="0" err="1">
                          <a:solidFill>
                            <a:srgbClr val="000000"/>
                          </a:solidFill>
                          <a:effectLst/>
                          <a:latin typeface="Arial" panose="020B0604020202020204" pitchFamily="34" charset="0"/>
                          <a:cs typeface="Arial" panose="020B0604020202020204" pitchFamily="34" charset="0"/>
                        </a:rPr>
                        <a:t>QoS</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Derived</a:t>
                      </a:r>
                      <a:r>
                        <a:rPr lang="en-US" sz="1800" b="0" i="0" u="none" strike="noStrike" baseline="0" dirty="0">
                          <a:solidFill>
                            <a:srgbClr val="000000"/>
                          </a:solidFill>
                          <a:effectLst/>
                          <a:latin typeface="Arial" panose="020B0604020202020204" pitchFamily="34" charset="0"/>
                          <a:cs typeface="Arial" panose="020B0604020202020204" pitchFamily="34" charset="0"/>
                        </a:rPr>
                        <a:t> from partition</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n/a</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256</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74809">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long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For jobs needing longer wall times</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7</a:t>
                      </a:r>
                      <a:r>
                        <a:rPr lang="en-US" sz="1800" b="0" i="0" u="none" strike="noStrike" baseline="0" dirty="0">
                          <a:solidFill>
                            <a:srgbClr val="000000"/>
                          </a:solidFill>
                          <a:effectLst/>
                          <a:latin typeface="Arial" panose="020B0604020202020204" pitchFamily="34" charset="0"/>
                          <a:cs typeface="Arial" panose="020B0604020202020204" pitchFamily="34" charset="0"/>
                        </a:rPr>
                        <a:t> D</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n/a</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20 </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2" name="Date Placeholder 1">
            <a:extLst>
              <a:ext uri="{FF2B5EF4-FFF2-40B4-BE49-F238E27FC236}">
                <a16:creationId xmlns:a16="http://schemas.microsoft.com/office/drawing/2014/main" id="{4F9A3F93-39EC-B249-86D3-657FD44B1D46}"/>
              </a:ext>
            </a:extLst>
          </p:cNvPr>
          <p:cNvSpPr>
            <a:spLocks noGrp="1"/>
          </p:cNvSpPr>
          <p:nvPr>
            <p:ph type="dt" sz="half" idx="10"/>
          </p:nvPr>
        </p:nvSpPr>
        <p:spPr/>
        <p:txBody>
          <a:bodyPr/>
          <a:lstStyle/>
          <a:p>
            <a:fld id="{E107F8F7-75A7-4EB0-967D-E441AD2B6EBD}" type="datetime1">
              <a:rPr lang="en-US" smtClean="0"/>
              <a:t>4/10/2020</a:t>
            </a:fld>
            <a:endParaRPr lang="en-US"/>
          </a:p>
        </p:txBody>
      </p:sp>
      <p:sp>
        <p:nvSpPr>
          <p:cNvPr id="3" name="Footer Placeholder 2">
            <a:extLst>
              <a:ext uri="{FF2B5EF4-FFF2-40B4-BE49-F238E27FC236}">
                <a16:creationId xmlns:a16="http://schemas.microsoft.com/office/drawing/2014/main" id="{0414980A-AF1F-F046-8BFE-D1098829B04A}"/>
              </a:ext>
            </a:extLst>
          </p:cNvPr>
          <p:cNvSpPr>
            <a:spLocks noGrp="1"/>
          </p:cNvSpPr>
          <p:nvPr>
            <p:ph type="ftr" sz="quarter" idx="11"/>
          </p:nvPr>
        </p:nvSpPr>
        <p:spPr/>
        <p:txBody>
          <a:bodyPr/>
          <a:lstStyle/>
          <a:p>
            <a:r>
              <a:rPr lang="en-US"/>
              <a:t>HPC Job Submission</a:t>
            </a:r>
          </a:p>
        </p:txBody>
      </p:sp>
      <p:sp>
        <p:nvSpPr>
          <p:cNvPr id="4" name="Slide Number Placeholder 3">
            <a:extLst>
              <a:ext uri="{FF2B5EF4-FFF2-40B4-BE49-F238E27FC236}">
                <a16:creationId xmlns:a16="http://schemas.microsoft.com/office/drawing/2014/main" id="{B0E552AF-073F-E54F-9B77-AA1D68B7E63F}"/>
              </a:ext>
            </a:extLst>
          </p:cNvPr>
          <p:cNvSpPr>
            <a:spLocks noGrp="1"/>
          </p:cNvSpPr>
          <p:nvPr>
            <p:ph type="sldNum" sz="quarter" idx="12"/>
          </p:nvPr>
        </p:nvSpPr>
        <p:spPr/>
        <p:txBody>
          <a:bodyPr/>
          <a:lstStyle/>
          <a:p>
            <a:fld id="{DD321DBF-325B-3546-BAAF-4F6E3B3181FF}" type="slidenum">
              <a:rPr lang="en-US" smtClean="0"/>
              <a:t>13</a:t>
            </a:fld>
            <a:endParaRPr lang="en-US"/>
          </a:p>
        </p:txBody>
      </p:sp>
    </p:spTree>
    <p:extLst>
      <p:ext uri="{BB962C8B-B14F-4D97-AF65-F5344CB8AC3E}">
        <p14:creationId xmlns:p14="http://schemas.microsoft.com/office/powerpoint/2010/main" val="3845552451"/>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1100" y="2744538"/>
            <a:ext cx="10515600" cy="1325563"/>
          </a:xfrm>
        </p:spPr>
        <p:txBody>
          <a:bodyPr>
            <a:normAutofit/>
          </a:bodyPr>
          <a:lstStyle/>
          <a:p>
            <a:pPr algn="ctr"/>
            <a:r>
              <a:rPr lang="en-US" dirty="0">
                <a:latin typeface="Helvetica Light"/>
              </a:rPr>
              <a:t>Practice Job Submission Examples</a:t>
            </a:r>
          </a:p>
        </p:txBody>
      </p:sp>
      <p:sp>
        <p:nvSpPr>
          <p:cNvPr id="3" name="Date Placeholder 2">
            <a:extLst>
              <a:ext uri="{FF2B5EF4-FFF2-40B4-BE49-F238E27FC236}">
                <a16:creationId xmlns:a16="http://schemas.microsoft.com/office/drawing/2014/main" id="{33F9A5D6-4D7F-2444-9A80-525326465F88}"/>
              </a:ext>
            </a:extLst>
          </p:cNvPr>
          <p:cNvSpPr>
            <a:spLocks noGrp="1"/>
          </p:cNvSpPr>
          <p:nvPr>
            <p:ph type="dt" sz="half" idx="10"/>
          </p:nvPr>
        </p:nvSpPr>
        <p:spPr/>
        <p:txBody>
          <a:bodyPr/>
          <a:lstStyle/>
          <a:p>
            <a:fld id="{6663FB27-3746-444E-ABEB-052D0D22CE83}" type="datetime1">
              <a:rPr lang="en-US" smtClean="0"/>
              <a:t>4/10/2020</a:t>
            </a:fld>
            <a:endParaRPr lang="en-US"/>
          </a:p>
        </p:txBody>
      </p:sp>
      <p:sp>
        <p:nvSpPr>
          <p:cNvPr id="4" name="Footer Placeholder 3">
            <a:extLst>
              <a:ext uri="{FF2B5EF4-FFF2-40B4-BE49-F238E27FC236}">
                <a16:creationId xmlns:a16="http://schemas.microsoft.com/office/drawing/2014/main" id="{0E7D62E0-6BF7-9747-8D51-73CCD1D828C8}"/>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07E7B71B-826B-1049-B3E6-696AB07A1C3A}"/>
              </a:ext>
            </a:extLst>
          </p:cNvPr>
          <p:cNvSpPr>
            <a:spLocks noGrp="1"/>
          </p:cNvSpPr>
          <p:nvPr>
            <p:ph type="sldNum" sz="quarter" idx="12"/>
          </p:nvPr>
        </p:nvSpPr>
        <p:spPr/>
        <p:txBody>
          <a:bodyPr/>
          <a:lstStyle/>
          <a:p>
            <a:fld id="{DD321DBF-325B-3546-BAAF-4F6E3B3181FF}" type="slidenum">
              <a:rPr lang="en-US" smtClean="0"/>
              <a:t>14</a:t>
            </a:fld>
            <a:endParaRPr lang="en-US"/>
          </a:p>
        </p:txBody>
      </p:sp>
    </p:spTree>
    <p:extLst>
      <p:ext uri="{BB962C8B-B14F-4D97-AF65-F5344CB8AC3E}">
        <p14:creationId xmlns:p14="http://schemas.microsoft.com/office/powerpoint/2010/main" val="2629562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12808"/>
            <a:ext cx="10515600" cy="1325563"/>
          </a:xfrm>
        </p:spPr>
        <p:txBody>
          <a:bodyPr/>
          <a:lstStyle/>
          <a:p>
            <a:r>
              <a:rPr lang="en-US" dirty="0">
                <a:latin typeface="Helvetica Light"/>
              </a:rPr>
              <a:t>Write your first job script!</a:t>
            </a:r>
          </a:p>
        </p:txBody>
      </p:sp>
      <p:sp>
        <p:nvSpPr>
          <p:cNvPr id="11" name="Content Placeholder 10">
            <a:extLst>
              <a:ext uri="{FF2B5EF4-FFF2-40B4-BE49-F238E27FC236}">
                <a16:creationId xmlns:a16="http://schemas.microsoft.com/office/drawing/2014/main" id="{D0B3C1AD-3B0A-9F48-8A93-3A837E101382}"/>
              </a:ext>
            </a:extLst>
          </p:cNvPr>
          <p:cNvSpPr>
            <a:spLocks noGrp="1"/>
          </p:cNvSpPr>
          <p:nvPr>
            <p:ph idx="1"/>
          </p:nvPr>
        </p:nvSpPr>
        <p:spPr>
          <a:xfrm>
            <a:off x="838200" y="1528742"/>
            <a:ext cx="10515600" cy="2710749"/>
          </a:xfrm>
        </p:spPr>
        <p:txBody>
          <a:bodyPr>
            <a:normAutofit/>
          </a:bodyPr>
          <a:lstStyle/>
          <a:p>
            <a:pPr marL="269652" indent="-228411">
              <a:spcBef>
                <a:spcPts val="99"/>
              </a:spcBef>
              <a:buClr>
                <a:srgbClr val="A9A57C"/>
              </a:buClr>
              <a:tabLst>
                <a:tab pos="269652" algn="l"/>
              </a:tabLst>
            </a:pPr>
            <a:r>
              <a:rPr lang="en-US" sz="2398" spc="26" dirty="0">
                <a:solidFill>
                  <a:srgbClr val="2F2B20"/>
                </a:solidFill>
                <a:cs typeface="Arial"/>
              </a:rPr>
              <a:t>Create a </a:t>
            </a:r>
            <a:r>
              <a:rPr lang="en-US" sz="2398" spc="26" dirty="0" err="1">
                <a:solidFill>
                  <a:srgbClr val="2F2B20"/>
                </a:solidFill>
                <a:cs typeface="Arial"/>
              </a:rPr>
              <a:t>Slurm</a:t>
            </a:r>
            <a:r>
              <a:rPr lang="en-US" sz="2398" spc="26" dirty="0">
                <a:solidFill>
                  <a:srgbClr val="2F2B20"/>
                </a:solidFill>
                <a:cs typeface="Arial"/>
              </a:rPr>
              <a:t> job script and submit it as a job, </a:t>
            </a:r>
            <a:r>
              <a:rPr lang="en-US" sz="2398" spc="36" dirty="0">
                <a:solidFill>
                  <a:srgbClr val="2F2B20"/>
                </a:solidFill>
                <a:cs typeface="Arial"/>
              </a:rPr>
              <a:t>with </a:t>
            </a:r>
            <a:r>
              <a:rPr lang="en-US" sz="2398" spc="6" dirty="0">
                <a:solidFill>
                  <a:srgbClr val="2F2B20"/>
                </a:solidFill>
                <a:cs typeface="Arial"/>
              </a:rPr>
              <a:t>the </a:t>
            </a:r>
            <a:r>
              <a:rPr lang="en-US" sz="2398" spc="26" dirty="0">
                <a:solidFill>
                  <a:srgbClr val="2F2B20"/>
                </a:solidFill>
                <a:cs typeface="Arial"/>
              </a:rPr>
              <a:t>following</a:t>
            </a:r>
            <a:r>
              <a:rPr lang="en-US" sz="2398" spc="-131" dirty="0">
                <a:solidFill>
                  <a:srgbClr val="2F2B20"/>
                </a:solidFill>
                <a:cs typeface="Arial"/>
              </a:rPr>
              <a:t> </a:t>
            </a:r>
            <a:r>
              <a:rPr lang="en-US" sz="2398" spc="16" dirty="0">
                <a:solidFill>
                  <a:srgbClr val="2F2B20"/>
                </a:solidFill>
                <a:cs typeface="Arial"/>
              </a:rPr>
              <a:t>instructions:</a:t>
            </a:r>
            <a:endParaRPr lang="en-US" sz="2398" dirty="0">
              <a:cs typeface="Arial"/>
            </a:endParaRPr>
          </a:p>
          <a:p>
            <a:pPr>
              <a:spcBef>
                <a:spcPts val="46"/>
              </a:spcBef>
            </a:pPr>
            <a:endParaRPr lang="en-US" sz="3446" dirty="0">
              <a:latin typeface="Times New Roman"/>
              <a:cs typeface="Times New Roman"/>
            </a:endParaRPr>
          </a:p>
          <a:p>
            <a:pPr marL="355307" marR="5075" indent="-342616">
              <a:lnSpc>
                <a:spcPct val="100099"/>
              </a:lnSpc>
              <a:spcBef>
                <a:spcPts val="6"/>
              </a:spcBef>
              <a:buClr>
                <a:srgbClr val="A9A57C"/>
              </a:buClr>
              <a:buAutoNum type="arabicPeriod"/>
              <a:tabLst>
                <a:tab pos="355307" algn="l"/>
              </a:tabLst>
            </a:pPr>
            <a:r>
              <a:rPr lang="en-US" sz="2398" spc="-50" dirty="0">
                <a:solidFill>
                  <a:srgbClr val="2F2B20"/>
                </a:solidFill>
                <a:cs typeface="Arial"/>
              </a:rPr>
              <a:t>Name it ’</a:t>
            </a:r>
            <a:r>
              <a:rPr lang="en-US" sz="2398" spc="-50" dirty="0" err="1">
                <a:solidFill>
                  <a:schemeClr val="accent5"/>
                </a:solidFill>
                <a:cs typeface="Arial"/>
              </a:rPr>
              <a:t>submit_sleep.sh</a:t>
            </a:r>
            <a:r>
              <a:rPr lang="en-US" sz="2398" spc="-50" dirty="0">
                <a:solidFill>
                  <a:srgbClr val="2F2B20"/>
                </a:solidFill>
                <a:cs typeface="Arial"/>
              </a:rPr>
              <a:t>’</a:t>
            </a:r>
          </a:p>
          <a:p>
            <a:pPr marL="355307" marR="5075" indent="-342616">
              <a:lnSpc>
                <a:spcPct val="100099"/>
              </a:lnSpc>
              <a:spcBef>
                <a:spcPts val="6"/>
              </a:spcBef>
              <a:buClr>
                <a:srgbClr val="A9A57C"/>
              </a:buClr>
              <a:buAutoNum type="arabicPeriod"/>
              <a:tabLst>
                <a:tab pos="355307" algn="l"/>
              </a:tabLst>
            </a:pPr>
            <a:endParaRPr lang="en-US" sz="2398" spc="-50" dirty="0">
              <a:solidFill>
                <a:srgbClr val="2F2B20"/>
              </a:solidFill>
              <a:cs typeface="Arial"/>
            </a:endParaRPr>
          </a:p>
          <a:p>
            <a:pPr marL="355307" marR="5075" indent="-342616">
              <a:lnSpc>
                <a:spcPct val="100099"/>
              </a:lnSpc>
              <a:spcBef>
                <a:spcPts val="6"/>
              </a:spcBef>
              <a:buClr>
                <a:srgbClr val="A9A57C"/>
              </a:buClr>
              <a:buAutoNum type="arabicPeriod"/>
              <a:tabLst>
                <a:tab pos="355307" algn="l"/>
              </a:tabLst>
            </a:pPr>
            <a:r>
              <a:rPr lang="en-US" sz="2398" spc="-50" dirty="0">
                <a:solidFill>
                  <a:srgbClr val="2F2B20"/>
                </a:solidFill>
                <a:cs typeface="Arial"/>
              </a:rPr>
              <a:t>The </a:t>
            </a:r>
            <a:r>
              <a:rPr lang="en-US" sz="2398" spc="36" dirty="0">
                <a:solidFill>
                  <a:srgbClr val="2F2B20"/>
                </a:solidFill>
                <a:cs typeface="Arial"/>
              </a:rPr>
              <a:t>job </a:t>
            </a:r>
            <a:r>
              <a:rPr lang="en-US" sz="2398" spc="16" dirty="0">
                <a:solidFill>
                  <a:srgbClr val="2F2B20"/>
                </a:solidFill>
                <a:cs typeface="Arial"/>
              </a:rPr>
              <a:t>should </a:t>
            </a:r>
            <a:r>
              <a:rPr lang="en-US" sz="2398" spc="-6" dirty="0">
                <a:solidFill>
                  <a:srgbClr val="2F2B20"/>
                </a:solidFill>
                <a:cs typeface="Arial"/>
              </a:rPr>
              <a:t>contain the following commands: </a:t>
            </a:r>
            <a:endParaRPr lang="en-US" sz="2398" dirty="0">
              <a:cs typeface="Arial"/>
            </a:endParaRPr>
          </a:p>
        </p:txBody>
      </p:sp>
      <p:sp>
        <p:nvSpPr>
          <p:cNvPr id="4" name="object 4"/>
          <p:cNvSpPr txBox="1"/>
          <p:nvPr/>
        </p:nvSpPr>
        <p:spPr>
          <a:xfrm>
            <a:off x="1342501" y="3944132"/>
            <a:ext cx="5958349" cy="1243919"/>
          </a:xfrm>
          <a:prstGeom prst="rect">
            <a:avLst/>
          </a:prstGeom>
          <a:ln>
            <a:solidFill>
              <a:schemeClr val="accent5"/>
            </a:solidFill>
          </a:ln>
        </p:spPr>
        <p:txBody>
          <a:bodyPr vert="horz" wrap="square" lIns="0" tIns="12689" rIns="0" bIns="0" rtlCol="0">
            <a:spAutoFit/>
          </a:bodyPr>
          <a:lstStyle/>
          <a:p>
            <a:r>
              <a:rPr lang="en-US" sz="2000" dirty="0">
                <a:solidFill>
                  <a:srgbClr val="0070C0"/>
                </a:solidFill>
                <a:latin typeface="Consolas" panose="020B0609020204030204" pitchFamily="49" charset="0"/>
                <a:cs typeface="Consolas" panose="020B0609020204030204" pitchFamily="49" charset="0"/>
              </a:rPr>
              <a:t> </a:t>
            </a:r>
            <a:r>
              <a:rPr lang="en-US" sz="2000" dirty="0">
                <a:solidFill>
                  <a:schemeClr val="accent5"/>
                </a:solidFill>
                <a:latin typeface="Consolas" panose="020B0609020204030204" pitchFamily="49" charset="0"/>
                <a:cs typeface="Consolas" panose="020B0609020204030204" pitchFamily="49" charset="0"/>
              </a:rPr>
              <a:t>echo "Running on host" `hostname`</a:t>
            </a:r>
          </a:p>
          <a:p>
            <a:r>
              <a:rPr lang="en-US" sz="2000" dirty="0">
                <a:solidFill>
                  <a:schemeClr val="accent5"/>
                </a:solidFill>
                <a:latin typeface="Consolas" panose="020B0609020204030204" pitchFamily="49" charset="0"/>
                <a:cs typeface="Consolas" panose="020B0609020204030204" pitchFamily="49" charset="0"/>
              </a:rPr>
              <a:t> echo "Starting Sleep"</a:t>
            </a:r>
          </a:p>
          <a:p>
            <a:r>
              <a:rPr lang="en-US" sz="2000" dirty="0">
                <a:solidFill>
                  <a:schemeClr val="accent5"/>
                </a:solidFill>
                <a:latin typeface="Consolas" panose="020B0609020204030204" pitchFamily="49" charset="0"/>
                <a:cs typeface="Consolas" panose="020B0609020204030204" pitchFamily="49" charset="0"/>
              </a:rPr>
              <a:t> sleep 30</a:t>
            </a:r>
          </a:p>
          <a:p>
            <a:r>
              <a:rPr lang="en-US" sz="2000" dirty="0">
                <a:solidFill>
                  <a:schemeClr val="accent5"/>
                </a:solidFill>
                <a:latin typeface="Consolas" panose="020B0609020204030204" pitchFamily="49" charset="0"/>
                <a:cs typeface="Consolas" panose="020B0609020204030204" pitchFamily="49" charset="0"/>
              </a:rPr>
              <a:t> echo "Ending Sleep. Exiting Job!"</a:t>
            </a:r>
          </a:p>
        </p:txBody>
      </p:sp>
      <p:sp>
        <p:nvSpPr>
          <p:cNvPr id="3" name="Date Placeholder 2">
            <a:extLst>
              <a:ext uri="{FF2B5EF4-FFF2-40B4-BE49-F238E27FC236}">
                <a16:creationId xmlns:a16="http://schemas.microsoft.com/office/drawing/2014/main" id="{2569C37A-12D3-DA4F-A2B7-52FEC6A8AC16}"/>
              </a:ext>
            </a:extLst>
          </p:cNvPr>
          <p:cNvSpPr>
            <a:spLocks noGrp="1"/>
          </p:cNvSpPr>
          <p:nvPr>
            <p:ph type="dt" sz="half" idx="10"/>
          </p:nvPr>
        </p:nvSpPr>
        <p:spPr/>
        <p:txBody>
          <a:bodyPr/>
          <a:lstStyle/>
          <a:p>
            <a:fld id="{2F8A49C5-79C9-4F17-9959-01EB431DC7D6}" type="datetime1">
              <a:rPr lang="en-US" smtClean="0"/>
              <a:t>4/10/2020</a:t>
            </a:fld>
            <a:endParaRPr lang="en-US"/>
          </a:p>
        </p:txBody>
      </p:sp>
      <p:sp>
        <p:nvSpPr>
          <p:cNvPr id="5" name="Footer Placeholder 4">
            <a:extLst>
              <a:ext uri="{FF2B5EF4-FFF2-40B4-BE49-F238E27FC236}">
                <a16:creationId xmlns:a16="http://schemas.microsoft.com/office/drawing/2014/main" id="{AE862D69-85CA-0445-B4DA-0C70A0D57D21}"/>
              </a:ext>
            </a:extLst>
          </p:cNvPr>
          <p:cNvSpPr>
            <a:spLocks noGrp="1"/>
          </p:cNvSpPr>
          <p:nvPr>
            <p:ph type="ftr" sz="quarter" idx="11"/>
          </p:nvPr>
        </p:nvSpPr>
        <p:spPr/>
        <p:txBody>
          <a:bodyPr/>
          <a:lstStyle/>
          <a:p>
            <a:r>
              <a:rPr lang="en-US"/>
              <a:t>HPC Job Submission</a:t>
            </a:r>
          </a:p>
        </p:txBody>
      </p:sp>
      <p:sp>
        <p:nvSpPr>
          <p:cNvPr id="6" name="Slide Number Placeholder 5">
            <a:extLst>
              <a:ext uri="{FF2B5EF4-FFF2-40B4-BE49-F238E27FC236}">
                <a16:creationId xmlns:a16="http://schemas.microsoft.com/office/drawing/2014/main" id="{9D6605CA-ACB4-6A4F-87A5-2574EB7C33EC}"/>
              </a:ext>
            </a:extLst>
          </p:cNvPr>
          <p:cNvSpPr>
            <a:spLocks noGrp="1"/>
          </p:cNvSpPr>
          <p:nvPr>
            <p:ph type="sldNum" sz="quarter" idx="12"/>
          </p:nvPr>
        </p:nvSpPr>
        <p:spPr/>
        <p:txBody>
          <a:bodyPr/>
          <a:lstStyle/>
          <a:p>
            <a:fld id="{DD321DBF-325B-3546-BAAF-4F6E3B3181FF}" type="slidenum">
              <a:rPr lang="en-US" smtClean="0"/>
              <a:t>15</a:t>
            </a:fld>
            <a:endParaRPr lang="en-US"/>
          </a:p>
        </p:txBody>
      </p:sp>
      <p:sp>
        <p:nvSpPr>
          <p:cNvPr id="8" name="Content Placeholder 10">
            <a:extLst>
              <a:ext uri="{FF2B5EF4-FFF2-40B4-BE49-F238E27FC236}">
                <a16:creationId xmlns:a16="http://schemas.microsoft.com/office/drawing/2014/main" id="{65D2B2B6-6829-1842-9FB7-ABCB9A2FF5BE}"/>
              </a:ext>
            </a:extLst>
          </p:cNvPr>
          <p:cNvSpPr txBox="1">
            <a:spLocks/>
          </p:cNvSpPr>
          <p:nvPr/>
        </p:nvSpPr>
        <p:spPr>
          <a:xfrm>
            <a:off x="1071248" y="5455425"/>
            <a:ext cx="7852833" cy="6062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2400" i="1" spc="-3" dirty="0">
                <a:solidFill>
                  <a:srgbClr val="2F2B20"/>
                </a:solidFill>
                <a:latin typeface="Arial" panose="020B0604020202020204" pitchFamily="34" charset="0"/>
                <a:cs typeface="Arial" panose="020B0604020202020204" pitchFamily="34" charset="0"/>
              </a:rPr>
              <a:t>Details on job script parameters are in the next slide</a:t>
            </a:r>
            <a:endParaRPr lang="en-US" sz="2400" i="1" dirty="0">
              <a:latin typeface="Arial" panose="020B0604020202020204" pitchFamily="34" charset="0"/>
              <a:cs typeface="Arial" panose="020B0604020202020204" pitchFamily="34" charset="0"/>
            </a:endParaRPr>
          </a:p>
          <a:p>
            <a:pPr marL="206204"/>
            <a:endParaRPr lang="en-US" sz="1600" dirty="0">
              <a:latin typeface="Courier" pitchFamily="2" charset="0"/>
            </a:endParaRPr>
          </a:p>
        </p:txBody>
      </p:sp>
    </p:spTree>
    <p:extLst>
      <p:ext uri="{BB962C8B-B14F-4D97-AF65-F5344CB8AC3E}">
        <p14:creationId xmlns:p14="http://schemas.microsoft.com/office/powerpoint/2010/main" val="2004709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35629"/>
            <a:ext cx="10515600" cy="1325563"/>
          </a:xfrm>
        </p:spPr>
        <p:txBody>
          <a:bodyPr/>
          <a:lstStyle/>
          <a:p>
            <a:r>
              <a:rPr lang="en-US" dirty="0">
                <a:latin typeface="Helvetica Light"/>
              </a:rPr>
              <a:t>Details of </a:t>
            </a:r>
            <a:r>
              <a:rPr lang="en-US" dirty="0" err="1">
                <a:solidFill>
                  <a:schemeClr val="accent5"/>
                </a:solidFill>
                <a:latin typeface="Helvetica Light"/>
              </a:rPr>
              <a:t>submit_sleep.sh</a:t>
            </a:r>
            <a:endParaRPr lang="en-US" dirty="0">
              <a:solidFill>
                <a:schemeClr val="accent5"/>
              </a:solidFill>
              <a:latin typeface="Helvetica Light"/>
            </a:endParaRPr>
          </a:p>
        </p:txBody>
      </p:sp>
      <p:sp>
        <p:nvSpPr>
          <p:cNvPr id="10" name="Content Placeholder 9">
            <a:extLst>
              <a:ext uri="{FF2B5EF4-FFF2-40B4-BE49-F238E27FC236}">
                <a16:creationId xmlns:a16="http://schemas.microsoft.com/office/drawing/2014/main" id="{9841BC31-ADCB-EE4C-8623-B1E2E7AF6F83}"/>
              </a:ext>
            </a:extLst>
          </p:cNvPr>
          <p:cNvSpPr>
            <a:spLocks noGrp="1"/>
          </p:cNvSpPr>
          <p:nvPr>
            <p:ph idx="1"/>
          </p:nvPr>
        </p:nvSpPr>
        <p:spPr>
          <a:xfrm>
            <a:off x="838200" y="1503694"/>
            <a:ext cx="10515600" cy="4163129"/>
          </a:xfrm>
        </p:spPr>
        <p:txBody>
          <a:bodyPr>
            <a:normAutofit/>
          </a:bodyPr>
          <a:lstStyle/>
          <a:p>
            <a:pPr marL="469512" indent="-456821">
              <a:lnSpc>
                <a:spcPct val="110000"/>
              </a:lnSpc>
              <a:spcBef>
                <a:spcPts val="246"/>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The job will run on 1 core of 1 node</a:t>
            </a:r>
            <a:endParaRPr lang="en-US" sz="2398" dirty="0">
              <a:latin typeface="Helvetica" panose="020B0604020202020204" pitchFamily="34" charset="0"/>
              <a:cs typeface="Helvetica" panose="020B0604020202020204" pitchFamily="34" charset="0"/>
            </a:endParaRPr>
          </a:p>
          <a:p>
            <a:pPr marL="469512" indent="-456821">
              <a:lnSpc>
                <a:spcPct val="110000"/>
              </a:lnSpc>
              <a:spcBef>
                <a:spcPts val="285"/>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We will request a 1 minute wall time</a:t>
            </a:r>
            <a:endParaRPr lang="en-US" sz="2398" dirty="0">
              <a:latin typeface="Helvetica" panose="020B0604020202020204" pitchFamily="34" charset="0"/>
              <a:cs typeface="Helvetica" panose="020B0604020202020204" pitchFamily="34" charset="0"/>
            </a:endParaRPr>
          </a:p>
          <a:p>
            <a:pPr marL="469512" indent="-456821">
              <a:lnSpc>
                <a:spcPct val="110000"/>
              </a:lnSpc>
              <a:spcBef>
                <a:spcPts val="285"/>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Run on the </a:t>
            </a:r>
            <a:r>
              <a:rPr lang="en-US" sz="2398" dirty="0" err="1">
                <a:solidFill>
                  <a:srgbClr val="2F2B20"/>
                </a:solidFill>
                <a:latin typeface="Helvetica" panose="020B0604020202020204" pitchFamily="34" charset="0"/>
                <a:cs typeface="Helvetica" panose="020B0604020202020204" pitchFamily="34" charset="0"/>
              </a:rPr>
              <a:t>shas</a:t>
            </a:r>
            <a:r>
              <a:rPr lang="en-US" sz="2398" dirty="0">
                <a:solidFill>
                  <a:srgbClr val="2F2B20"/>
                </a:solidFill>
                <a:latin typeface="Helvetica" panose="020B0604020202020204" pitchFamily="34" charset="0"/>
                <a:cs typeface="Helvetica" panose="020B0604020202020204" pitchFamily="34" charset="0"/>
              </a:rPr>
              <a:t>-testing partition</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Set the output file to be named “</a:t>
            </a:r>
            <a:r>
              <a:rPr lang="en-US" sz="2398" dirty="0" err="1">
                <a:latin typeface="Helvetica" panose="020B0604020202020204" pitchFamily="34" charset="0"/>
                <a:cs typeface="Helvetica" panose="020B0604020202020204" pitchFamily="34" charset="0"/>
              </a:rPr>
              <a:t>sleep_ID.out</a:t>
            </a:r>
            <a:r>
              <a:rPr lang="en-US" sz="2398" dirty="0">
                <a:latin typeface="Helvetica" panose="020B0604020202020204" pitchFamily="34" charset="0"/>
                <a:cs typeface="Helvetica" panose="020B0604020202020204" pitchFamily="34" charset="0"/>
              </a:rPr>
              <a:t>”</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Name your job “sleep”</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Bonus: Email yourself when the job ends</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Contains the following commands    </a:t>
            </a:r>
            <a:r>
              <a:rPr lang="en-US" sz="2398" dirty="0">
                <a:latin typeface="Helvetica" panose="020B0604020202020204" pitchFamily="34" charset="0"/>
                <a:cs typeface="Helvetica" panose="020B0604020202020204" pitchFamily="34" charset="0"/>
                <a:sym typeface="Wingdings" pitchFamily="2" charset="2"/>
              </a:rPr>
              <a:t></a:t>
            </a:r>
            <a:endParaRPr lang="en-US" sz="2398" dirty="0">
              <a:latin typeface="Helvetica" panose="020B0604020202020204" pitchFamily="34" charset="0"/>
              <a:cs typeface="Helvetica" panose="020B0604020202020204" pitchFamily="34" charset="0"/>
            </a:endParaRPr>
          </a:p>
          <a:p>
            <a:pPr marL="469512" indent="-456821">
              <a:lnSpc>
                <a:spcPct val="110000"/>
              </a:lnSpc>
              <a:spcBef>
                <a:spcPts val="285"/>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Submit using the ‘tutorial1’ reservation </a:t>
            </a:r>
            <a:r>
              <a:rPr lang="en-US" sz="2198" i="1" dirty="0">
                <a:solidFill>
                  <a:srgbClr val="2F2B20"/>
                </a:solidFill>
                <a:latin typeface="Helvetica" panose="020B0604020202020204" pitchFamily="34" charset="0"/>
                <a:cs typeface="Helvetica" panose="020B0604020202020204" pitchFamily="34" charset="0"/>
              </a:rPr>
              <a:t>(This is only for this workshop):</a:t>
            </a:r>
          </a:p>
        </p:txBody>
      </p:sp>
      <p:sp>
        <p:nvSpPr>
          <p:cNvPr id="3" name="Date Placeholder 2">
            <a:extLst>
              <a:ext uri="{FF2B5EF4-FFF2-40B4-BE49-F238E27FC236}">
                <a16:creationId xmlns:a16="http://schemas.microsoft.com/office/drawing/2014/main" id="{083D43FC-A09E-CF41-827D-68ACCE4B76D4}"/>
              </a:ext>
            </a:extLst>
          </p:cNvPr>
          <p:cNvSpPr>
            <a:spLocks noGrp="1"/>
          </p:cNvSpPr>
          <p:nvPr>
            <p:ph type="dt" sz="half" idx="10"/>
          </p:nvPr>
        </p:nvSpPr>
        <p:spPr/>
        <p:txBody>
          <a:bodyPr/>
          <a:lstStyle/>
          <a:p>
            <a:fld id="{EB56BDA1-1272-48E3-8B12-F21453CA16A4}" type="datetime1">
              <a:rPr lang="en-US" smtClean="0"/>
              <a:t>4/10/2020</a:t>
            </a:fld>
            <a:endParaRPr lang="en-US"/>
          </a:p>
        </p:txBody>
      </p:sp>
      <p:sp>
        <p:nvSpPr>
          <p:cNvPr id="4" name="Footer Placeholder 3">
            <a:extLst>
              <a:ext uri="{FF2B5EF4-FFF2-40B4-BE49-F238E27FC236}">
                <a16:creationId xmlns:a16="http://schemas.microsoft.com/office/drawing/2014/main" id="{17A25963-5656-4B42-B389-F5D0224950C6}"/>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C6816E6C-72C2-E847-B13A-06F940469E27}"/>
              </a:ext>
            </a:extLst>
          </p:cNvPr>
          <p:cNvSpPr>
            <a:spLocks noGrp="1"/>
          </p:cNvSpPr>
          <p:nvPr>
            <p:ph type="sldNum" sz="quarter" idx="12"/>
          </p:nvPr>
        </p:nvSpPr>
        <p:spPr/>
        <p:txBody>
          <a:bodyPr/>
          <a:lstStyle/>
          <a:p>
            <a:fld id="{DD321DBF-325B-3546-BAAF-4F6E3B3181FF}" type="slidenum">
              <a:rPr lang="en-US" smtClean="0"/>
              <a:t>16</a:t>
            </a:fld>
            <a:endParaRPr lang="en-US"/>
          </a:p>
        </p:txBody>
      </p:sp>
      <p:sp>
        <p:nvSpPr>
          <p:cNvPr id="7" name="object 4">
            <a:extLst>
              <a:ext uri="{FF2B5EF4-FFF2-40B4-BE49-F238E27FC236}">
                <a16:creationId xmlns:a16="http://schemas.microsoft.com/office/drawing/2014/main" id="{3539DC84-3058-4542-B382-D250638B5E6B}"/>
              </a:ext>
            </a:extLst>
          </p:cNvPr>
          <p:cNvSpPr txBox="1"/>
          <p:nvPr/>
        </p:nvSpPr>
        <p:spPr>
          <a:xfrm>
            <a:off x="7565303" y="3585258"/>
            <a:ext cx="4279951" cy="997698"/>
          </a:xfrm>
          <a:prstGeom prst="rect">
            <a:avLst/>
          </a:prstGeom>
          <a:ln>
            <a:solidFill>
              <a:schemeClr val="accent5"/>
            </a:solidFill>
          </a:ln>
        </p:spPr>
        <p:txBody>
          <a:bodyPr vert="horz" wrap="square" lIns="0" tIns="12689" rIns="0" bIns="0" rtlCol="0">
            <a:spAutoFit/>
          </a:bodyPr>
          <a:lstStyle/>
          <a:p>
            <a:r>
              <a:rPr lang="en-US" sz="1600" dirty="0">
                <a:solidFill>
                  <a:schemeClr val="accent5"/>
                </a:solidFill>
                <a:latin typeface="Consolas" panose="020B0609020204030204" pitchFamily="49" charset="0"/>
                <a:cs typeface="Consolas" panose="020B0609020204030204" pitchFamily="49" charset="0"/>
              </a:rPr>
              <a:t> echo "Running on host" `hostname`</a:t>
            </a:r>
          </a:p>
          <a:p>
            <a:r>
              <a:rPr lang="en-US" sz="1600" dirty="0">
                <a:solidFill>
                  <a:schemeClr val="accent5"/>
                </a:solidFill>
                <a:latin typeface="Consolas" panose="020B0609020204030204" pitchFamily="49" charset="0"/>
                <a:cs typeface="Consolas" panose="020B0609020204030204" pitchFamily="49" charset="0"/>
              </a:rPr>
              <a:t> echo "Starting Sleep"</a:t>
            </a:r>
          </a:p>
          <a:p>
            <a:r>
              <a:rPr lang="en-US" sz="1600" dirty="0">
                <a:solidFill>
                  <a:schemeClr val="accent5"/>
                </a:solidFill>
                <a:latin typeface="Consolas" panose="020B0609020204030204" pitchFamily="49" charset="0"/>
                <a:cs typeface="Consolas" panose="020B0609020204030204" pitchFamily="49" charset="0"/>
              </a:rPr>
              <a:t> sleep 30</a:t>
            </a:r>
          </a:p>
          <a:p>
            <a:r>
              <a:rPr lang="en-US" sz="1600" dirty="0">
                <a:solidFill>
                  <a:schemeClr val="accent5"/>
                </a:solidFill>
                <a:latin typeface="Consolas" panose="020B0609020204030204" pitchFamily="49" charset="0"/>
                <a:cs typeface="Consolas" panose="020B0609020204030204" pitchFamily="49" charset="0"/>
              </a:rPr>
              <a:t> echo "Ending Sleep. Exiting Job!"</a:t>
            </a:r>
          </a:p>
        </p:txBody>
      </p:sp>
      <p:sp>
        <p:nvSpPr>
          <p:cNvPr id="8" name="Content Placeholder 10">
            <a:extLst>
              <a:ext uri="{FF2B5EF4-FFF2-40B4-BE49-F238E27FC236}">
                <a16:creationId xmlns:a16="http://schemas.microsoft.com/office/drawing/2014/main" id="{3FE37D46-345F-BF48-945C-BB0AF5C1C0AC}"/>
              </a:ext>
            </a:extLst>
          </p:cNvPr>
          <p:cNvSpPr txBox="1">
            <a:spLocks/>
          </p:cNvSpPr>
          <p:nvPr/>
        </p:nvSpPr>
        <p:spPr>
          <a:xfrm>
            <a:off x="6738538" y="5708453"/>
            <a:ext cx="4878140" cy="6062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600" i="1" spc="-3" dirty="0">
                <a:solidFill>
                  <a:srgbClr val="2F2B20"/>
                </a:solidFill>
                <a:latin typeface="Arial" panose="020B0604020202020204" pitchFamily="34" charset="0"/>
                <a:cs typeface="Arial" panose="020B0604020202020204" pitchFamily="34" charset="0"/>
              </a:rPr>
              <a:t>Solution can be found in “</a:t>
            </a:r>
            <a:r>
              <a:rPr lang="en-US" sz="1600" i="1" spc="-3" dirty="0">
                <a:solidFill>
                  <a:schemeClr val="accent5"/>
                </a:solidFill>
                <a:latin typeface="Arial" panose="020B0604020202020204" pitchFamily="34" charset="0"/>
                <a:cs typeface="Arial" panose="020B0604020202020204" pitchFamily="34" charset="0"/>
              </a:rPr>
              <a:t>./solutions</a:t>
            </a:r>
            <a:r>
              <a:rPr lang="en-US" sz="1600" i="1" spc="-3" dirty="0">
                <a:solidFill>
                  <a:srgbClr val="2F2B20"/>
                </a:solidFill>
                <a:latin typeface="Arial" panose="020B0604020202020204" pitchFamily="34" charset="0"/>
                <a:cs typeface="Arial" panose="020B0604020202020204" pitchFamily="34" charset="0"/>
              </a:rPr>
              <a:t>” subdirectory</a:t>
            </a:r>
            <a:endParaRPr lang="en-US" sz="1600" i="1" dirty="0">
              <a:latin typeface="Arial" panose="020B0604020202020204" pitchFamily="34" charset="0"/>
              <a:cs typeface="Arial" panose="020B0604020202020204" pitchFamily="34" charset="0"/>
            </a:endParaRPr>
          </a:p>
          <a:p>
            <a:pPr marL="206204"/>
            <a:endParaRPr lang="en-US" sz="1600" dirty="0">
              <a:latin typeface="Courier" pitchFamily="2" charset="0"/>
            </a:endParaRPr>
          </a:p>
        </p:txBody>
      </p:sp>
      <p:sp>
        <p:nvSpPr>
          <p:cNvPr id="6" name="Rectangle 5">
            <a:extLst>
              <a:ext uri="{FF2B5EF4-FFF2-40B4-BE49-F238E27FC236}">
                <a16:creationId xmlns:a16="http://schemas.microsoft.com/office/drawing/2014/main" id="{454E269B-0AF5-4FA8-B303-1A3BE5B78B69}"/>
              </a:ext>
            </a:extLst>
          </p:cNvPr>
          <p:cNvSpPr/>
          <p:nvPr/>
        </p:nvSpPr>
        <p:spPr>
          <a:xfrm>
            <a:off x="1365672" y="5115431"/>
            <a:ext cx="8952787" cy="467051"/>
          </a:xfrm>
          <a:prstGeom prst="rect">
            <a:avLst/>
          </a:prstGeom>
          <a:ln>
            <a:solidFill>
              <a:schemeClr val="accent5"/>
            </a:solidFill>
          </a:ln>
        </p:spPr>
        <p:txBody>
          <a:bodyPr wrap="square">
            <a:spAutoFit/>
          </a:bodyPr>
          <a:lstStyle/>
          <a:p>
            <a:pPr marL="12691">
              <a:lnSpc>
                <a:spcPct val="110000"/>
              </a:lnSpc>
              <a:spcBef>
                <a:spcPts val="285"/>
              </a:spcBef>
              <a:tabLst>
                <a:tab pos="468876" algn="l"/>
                <a:tab pos="469512" algn="l"/>
              </a:tabLst>
            </a:pPr>
            <a:r>
              <a:rPr lang="en-US" sz="2400" dirty="0">
                <a:solidFill>
                  <a:schemeClr val="accent5"/>
                </a:solidFill>
                <a:latin typeface="Helvetica" panose="020B0604020202020204" pitchFamily="34" charset="0"/>
                <a:cs typeface="Helvetica" panose="020B0604020202020204" pitchFamily="34" charset="0"/>
              </a:rPr>
              <a:t>$ </a:t>
            </a:r>
            <a:r>
              <a:rPr lang="en-US" sz="2400" dirty="0" err="1">
                <a:solidFill>
                  <a:schemeClr val="accent5"/>
                </a:solidFill>
                <a:latin typeface="Helvetica" panose="020B0604020202020204" pitchFamily="34" charset="0"/>
                <a:cs typeface="Helvetica" panose="020B0604020202020204" pitchFamily="34" charset="0"/>
              </a:rPr>
              <a:t>sbatch</a:t>
            </a:r>
            <a:r>
              <a:rPr lang="en-US" sz="2400" dirty="0">
                <a:solidFill>
                  <a:schemeClr val="accent5"/>
                </a:solidFill>
                <a:latin typeface="Helvetica" panose="020B0604020202020204" pitchFamily="34" charset="0"/>
                <a:cs typeface="Helvetica" panose="020B0604020202020204" pitchFamily="34" charset="0"/>
              </a:rPr>
              <a:t> --reservation=</a:t>
            </a:r>
            <a:r>
              <a:rPr lang="en-US" sz="2400" dirty="0" err="1">
                <a:solidFill>
                  <a:schemeClr val="accent5"/>
                </a:solidFill>
                <a:latin typeface="Helvetica" panose="020B0604020202020204" pitchFamily="34" charset="0"/>
                <a:cs typeface="Helvetica" panose="020B0604020202020204" pitchFamily="34" charset="0"/>
              </a:rPr>
              <a:t>hpc</a:t>
            </a:r>
            <a:r>
              <a:rPr lang="en-US" sz="2400" dirty="0">
                <a:solidFill>
                  <a:schemeClr val="accent5"/>
                </a:solidFill>
                <a:latin typeface="Helvetica" panose="020B0604020202020204" pitchFamily="34" charset="0"/>
                <a:cs typeface="Helvetica" panose="020B0604020202020204" pitchFamily="34" charset="0"/>
              </a:rPr>
              <a:t> submit_sleep.sh</a:t>
            </a:r>
          </a:p>
        </p:txBody>
      </p:sp>
    </p:spTree>
    <p:extLst>
      <p:ext uri="{BB962C8B-B14F-4D97-AF65-F5344CB8AC3E}">
        <p14:creationId xmlns:p14="http://schemas.microsoft.com/office/powerpoint/2010/main" val="947120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295543"/>
            <a:ext cx="10515600" cy="1325563"/>
          </a:xfrm>
        </p:spPr>
        <p:txBody>
          <a:bodyPr/>
          <a:lstStyle/>
          <a:p>
            <a:r>
              <a:rPr lang="en-US" dirty="0">
                <a:latin typeface="Helvetica Light"/>
              </a:rPr>
              <a:t>Running and monitoring jobs</a:t>
            </a:r>
          </a:p>
        </p:txBody>
      </p:sp>
      <p:sp>
        <p:nvSpPr>
          <p:cNvPr id="11" name="Content Placeholder 10">
            <a:extLst>
              <a:ext uri="{FF2B5EF4-FFF2-40B4-BE49-F238E27FC236}">
                <a16:creationId xmlns:a16="http://schemas.microsoft.com/office/drawing/2014/main" id="{ADF6B4EF-E5B5-9C45-8EA9-E72419D0D05E}"/>
              </a:ext>
            </a:extLst>
          </p:cNvPr>
          <p:cNvSpPr>
            <a:spLocks noGrp="1"/>
          </p:cNvSpPr>
          <p:nvPr>
            <p:ph idx="1"/>
          </p:nvPr>
        </p:nvSpPr>
        <p:spPr>
          <a:xfrm>
            <a:off x="747157" y="1525644"/>
            <a:ext cx="10005724" cy="3693319"/>
          </a:xfrm>
        </p:spPr>
        <p:txBody>
          <a:bodyPr wrap="square">
            <a:spAutoFit/>
          </a:bodyPr>
          <a:lstStyle/>
          <a:p>
            <a:pPr>
              <a:lnSpc>
                <a:spcPct val="100000"/>
              </a:lnSpc>
              <a:spcBef>
                <a:spcPts val="0"/>
              </a:spcBef>
            </a:pPr>
            <a:r>
              <a:rPr lang="en-US" sz="1800" spc="-3" dirty="0">
                <a:solidFill>
                  <a:srgbClr val="2F2B20"/>
                </a:solidFill>
                <a:latin typeface="Arial" panose="020B0604020202020204" pitchFamily="34" charset="0"/>
                <a:cs typeface="Arial" panose="020B0604020202020204" pitchFamily="34" charset="0"/>
              </a:rPr>
              <a:t>Submit the job:</a:t>
            </a:r>
          </a:p>
          <a:p>
            <a:pPr marL="0" indent="0">
              <a:lnSpc>
                <a:spcPct val="100000"/>
              </a:lnSpc>
              <a:spcBef>
                <a:spcPts val="0"/>
              </a:spcBef>
              <a:buNone/>
            </a:pPr>
            <a:endParaRPr lang="en-US" sz="1800" spc="-3" dirty="0">
              <a:solidFill>
                <a:srgbClr val="2F2B20"/>
              </a:solidFill>
              <a:latin typeface="Arial" panose="020B0604020202020204" pitchFamily="34" charset="0"/>
              <a:cs typeface="Arial" panose="020B0604020202020204" pitchFamily="34" charset="0"/>
            </a:endParaRPr>
          </a:p>
          <a:p>
            <a:pPr marL="0" indent="0">
              <a:lnSpc>
                <a:spcPct val="100000"/>
              </a:lnSpc>
              <a:spcBef>
                <a:spcPts val="0"/>
              </a:spcBef>
              <a:buNone/>
            </a:pPr>
            <a:endParaRPr lang="en-US" sz="1800" spc="-3" dirty="0">
              <a:solidFill>
                <a:srgbClr val="2F2B20"/>
              </a:solidFill>
              <a:latin typeface="Arial" panose="020B0604020202020204" pitchFamily="34" charset="0"/>
              <a:cs typeface="Arial" panose="020B0604020202020204" pitchFamily="34" charset="0"/>
            </a:endParaRPr>
          </a:p>
          <a:p>
            <a:pPr>
              <a:lnSpc>
                <a:spcPct val="100000"/>
              </a:lnSpc>
              <a:spcBef>
                <a:spcPts val="0"/>
              </a:spcBef>
            </a:pPr>
            <a:r>
              <a:rPr lang="en-US" sz="1800" spc="-3" dirty="0">
                <a:solidFill>
                  <a:srgbClr val="2F2B20"/>
                </a:solidFill>
                <a:latin typeface="Arial" panose="020B0604020202020204" pitchFamily="34" charset="0"/>
                <a:cs typeface="Arial" panose="020B0604020202020204" pitchFamily="34" charset="0"/>
              </a:rPr>
              <a:t>Check the status of the job:</a:t>
            </a:r>
          </a:p>
          <a:p>
            <a:pPr>
              <a:lnSpc>
                <a:spcPct val="100000"/>
              </a:lnSpc>
              <a:spcBef>
                <a:spcPts val="0"/>
              </a:spcBef>
            </a:pPr>
            <a:endParaRPr lang="en-US" sz="1800" spc="-3" dirty="0">
              <a:solidFill>
                <a:srgbClr val="2F2B20"/>
              </a:solidFill>
              <a:latin typeface="Arial" panose="020B0604020202020204" pitchFamily="34" charset="0"/>
              <a:cs typeface="Arial" panose="020B0604020202020204" pitchFamily="34" charset="0"/>
            </a:endParaRPr>
          </a:p>
          <a:p>
            <a:pPr>
              <a:lnSpc>
                <a:spcPct val="100000"/>
              </a:lnSpc>
              <a:spcBef>
                <a:spcPts val="0"/>
              </a:spcBef>
            </a:pPr>
            <a:endParaRPr lang="en-US" sz="1800" spc="-3" dirty="0">
              <a:solidFill>
                <a:srgbClr val="2F2B20"/>
              </a:solidFill>
              <a:latin typeface="Arial" panose="020B0604020202020204" pitchFamily="34" charset="0"/>
              <a:cs typeface="Arial" panose="020B0604020202020204" pitchFamily="34" charset="0"/>
            </a:endParaRPr>
          </a:p>
          <a:p>
            <a:pPr>
              <a:lnSpc>
                <a:spcPct val="100000"/>
              </a:lnSpc>
              <a:spcBef>
                <a:spcPts val="0"/>
              </a:spcBef>
            </a:pPr>
            <a:endParaRPr lang="en-US" sz="1800" spc="-3" dirty="0">
              <a:solidFill>
                <a:srgbClr val="2F2B20"/>
              </a:solidFill>
              <a:latin typeface="Arial" panose="020B0604020202020204" pitchFamily="34" charset="0"/>
              <a:cs typeface="Arial" panose="020B0604020202020204" pitchFamily="34" charset="0"/>
            </a:endParaRPr>
          </a:p>
          <a:p>
            <a:pPr>
              <a:lnSpc>
                <a:spcPct val="100000"/>
              </a:lnSpc>
              <a:spcBef>
                <a:spcPts val="0"/>
              </a:spcBef>
            </a:pPr>
            <a:endParaRPr lang="en-US" sz="1800" spc="-3" dirty="0">
              <a:solidFill>
                <a:srgbClr val="2F2B20"/>
              </a:solidFill>
              <a:latin typeface="Arial" panose="020B0604020202020204" pitchFamily="34" charset="0"/>
              <a:cs typeface="Arial" panose="020B0604020202020204" pitchFamily="34" charset="0"/>
            </a:endParaRPr>
          </a:p>
          <a:p>
            <a:pPr>
              <a:lnSpc>
                <a:spcPct val="100000"/>
              </a:lnSpc>
              <a:spcBef>
                <a:spcPts val="0"/>
              </a:spcBef>
            </a:pPr>
            <a:r>
              <a:rPr lang="en-US" sz="1800" spc="-3" dirty="0">
                <a:solidFill>
                  <a:srgbClr val="2F2B20"/>
                </a:solidFill>
                <a:latin typeface="Arial" panose="020B0604020202020204" pitchFamily="34" charset="0"/>
                <a:cs typeface="Arial" panose="020B0604020202020204" pitchFamily="34" charset="0"/>
              </a:rPr>
              <a:t>Look at the job output:</a:t>
            </a:r>
          </a:p>
          <a:p>
            <a:pPr>
              <a:lnSpc>
                <a:spcPct val="100000"/>
              </a:lnSpc>
              <a:spcBef>
                <a:spcPts val="0"/>
              </a:spcBef>
            </a:pPr>
            <a:endParaRPr lang="en-US" sz="1800" spc="-3" dirty="0">
              <a:solidFill>
                <a:srgbClr val="2F2B20"/>
              </a:solidFill>
              <a:latin typeface="Arial" panose="020B0604020202020204" pitchFamily="34" charset="0"/>
              <a:cs typeface="Arial" panose="020B0604020202020204" pitchFamily="34" charset="0"/>
            </a:endParaRPr>
          </a:p>
          <a:p>
            <a:pPr marL="0" indent="0">
              <a:lnSpc>
                <a:spcPct val="100000"/>
              </a:lnSpc>
              <a:spcBef>
                <a:spcPts val="0"/>
              </a:spcBef>
              <a:buNone/>
            </a:pPr>
            <a:r>
              <a:rPr lang="en-US" sz="1800" spc="-3" dirty="0">
                <a:solidFill>
                  <a:srgbClr val="0070C0"/>
                </a:solidFill>
                <a:latin typeface="Consolas" panose="020B0609020204030204" pitchFamily="49" charset="0"/>
                <a:cs typeface="Consolas" panose="020B0609020204030204" pitchFamily="49" charset="0"/>
              </a:rPr>
              <a:t>    </a:t>
            </a:r>
          </a:p>
          <a:p>
            <a:pPr marL="0" indent="0">
              <a:lnSpc>
                <a:spcPct val="100000"/>
              </a:lnSpc>
              <a:spcBef>
                <a:spcPts val="0"/>
              </a:spcBef>
              <a:buNone/>
            </a:pPr>
            <a:endParaRPr lang="en-US" sz="1800" spc="-3" dirty="0">
              <a:solidFill>
                <a:srgbClr val="2F2B20"/>
              </a:solidFill>
              <a:latin typeface="Consolas" panose="020B0609020204030204" pitchFamily="49" charset="0"/>
              <a:cs typeface="Consolas" panose="020B0609020204030204" pitchFamily="49" charset="0"/>
            </a:endParaRPr>
          </a:p>
          <a:p>
            <a:pPr marL="0" indent="0">
              <a:lnSpc>
                <a:spcPct val="100000"/>
              </a:lnSpc>
              <a:spcBef>
                <a:spcPts val="0"/>
              </a:spcBef>
              <a:buNone/>
            </a:pPr>
            <a:r>
              <a:rPr lang="en-US" sz="1800" spc="-3" dirty="0">
                <a:solidFill>
                  <a:srgbClr val="0070C0"/>
                </a:solidFill>
                <a:latin typeface="Consolas" panose="020B0609020204030204" pitchFamily="49" charset="0"/>
                <a:cs typeface="Courier New"/>
              </a:rPr>
              <a:t>    </a:t>
            </a:r>
            <a:endParaRPr lang="en-US" sz="1200" dirty="0">
              <a:latin typeface="Times New Roman"/>
              <a:cs typeface="Times New Roman"/>
            </a:endParaRPr>
          </a:p>
        </p:txBody>
      </p:sp>
      <p:sp>
        <p:nvSpPr>
          <p:cNvPr id="9" name="TextBox 8">
            <a:extLst>
              <a:ext uri="{FF2B5EF4-FFF2-40B4-BE49-F238E27FC236}">
                <a16:creationId xmlns:a16="http://schemas.microsoft.com/office/drawing/2014/main" id="{B48E411D-7067-AD4A-9A6F-67CB1352CDE9}"/>
              </a:ext>
            </a:extLst>
          </p:cNvPr>
          <p:cNvSpPr txBox="1"/>
          <p:nvPr/>
        </p:nvSpPr>
        <p:spPr>
          <a:xfrm>
            <a:off x="7244707" y="5738839"/>
            <a:ext cx="4827688" cy="276999"/>
          </a:xfrm>
          <a:prstGeom prst="rect">
            <a:avLst/>
          </a:prstGeom>
          <a:noFill/>
        </p:spPr>
        <p:txBody>
          <a:bodyPr wrap="square" rtlCol="0">
            <a:spAutoFit/>
          </a:bodyPr>
          <a:lstStyle/>
          <a:p>
            <a:r>
              <a:rPr lang="en-US" sz="1200" i="1" spc="-50" dirty="0">
                <a:solidFill>
                  <a:srgbClr val="999999"/>
                </a:solidFill>
                <a:latin typeface="Tahoma"/>
                <a:cs typeface="Tahoma"/>
                <a:hlinkClick r:id="rId2"/>
              </a:rPr>
              <a:t>More on slurm commands:  https://slurm.schedmd.com/quickstart.html</a:t>
            </a:r>
            <a:endParaRPr lang="en-US" sz="1200" i="1" spc="-50" dirty="0">
              <a:solidFill>
                <a:srgbClr val="999999"/>
              </a:solidFill>
              <a:latin typeface="Tahoma"/>
              <a:cs typeface="Tahoma"/>
            </a:endParaRPr>
          </a:p>
        </p:txBody>
      </p:sp>
      <p:sp>
        <p:nvSpPr>
          <p:cNvPr id="3" name="Date Placeholder 2">
            <a:extLst>
              <a:ext uri="{FF2B5EF4-FFF2-40B4-BE49-F238E27FC236}">
                <a16:creationId xmlns:a16="http://schemas.microsoft.com/office/drawing/2014/main" id="{FE0BE2AD-3363-7945-914B-412AE5327DFB}"/>
              </a:ext>
            </a:extLst>
          </p:cNvPr>
          <p:cNvSpPr>
            <a:spLocks noGrp="1"/>
          </p:cNvSpPr>
          <p:nvPr>
            <p:ph type="dt" sz="half" idx="10"/>
          </p:nvPr>
        </p:nvSpPr>
        <p:spPr/>
        <p:txBody>
          <a:bodyPr/>
          <a:lstStyle/>
          <a:p>
            <a:fld id="{3C7F7595-CA59-4B9D-B78B-37A7A29793EA}" type="datetime1">
              <a:rPr lang="en-US" smtClean="0"/>
              <a:t>4/10/2020</a:t>
            </a:fld>
            <a:endParaRPr lang="en-US"/>
          </a:p>
        </p:txBody>
      </p:sp>
      <p:sp>
        <p:nvSpPr>
          <p:cNvPr id="4" name="Footer Placeholder 3">
            <a:extLst>
              <a:ext uri="{FF2B5EF4-FFF2-40B4-BE49-F238E27FC236}">
                <a16:creationId xmlns:a16="http://schemas.microsoft.com/office/drawing/2014/main" id="{505A38D9-D7FD-5C42-B988-4624A13EAD2D}"/>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E4EB6780-D24F-FF44-AD2B-22A09E483967}"/>
              </a:ext>
            </a:extLst>
          </p:cNvPr>
          <p:cNvSpPr>
            <a:spLocks noGrp="1"/>
          </p:cNvSpPr>
          <p:nvPr>
            <p:ph type="sldNum" sz="quarter" idx="12"/>
          </p:nvPr>
        </p:nvSpPr>
        <p:spPr/>
        <p:txBody>
          <a:bodyPr/>
          <a:lstStyle/>
          <a:p>
            <a:fld id="{DD321DBF-325B-3546-BAAF-4F6E3B3181FF}" type="slidenum">
              <a:rPr lang="en-US" smtClean="0"/>
              <a:t>17</a:t>
            </a:fld>
            <a:endParaRPr lang="en-US"/>
          </a:p>
        </p:txBody>
      </p:sp>
      <p:sp>
        <p:nvSpPr>
          <p:cNvPr id="8" name="Content Placeholder 10">
            <a:extLst>
              <a:ext uri="{FF2B5EF4-FFF2-40B4-BE49-F238E27FC236}">
                <a16:creationId xmlns:a16="http://schemas.microsoft.com/office/drawing/2014/main" id="{27A826AF-3025-C249-950F-CA5B7804875B}"/>
              </a:ext>
            </a:extLst>
          </p:cNvPr>
          <p:cNvSpPr txBox="1">
            <a:spLocks/>
          </p:cNvSpPr>
          <p:nvPr/>
        </p:nvSpPr>
        <p:spPr>
          <a:xfrm>
            <a:off x="1231238" y="4229179"/>
            <a:ext cx="7263450" cy="409933"/>
          </a:xfrm>
          <a:prstGeom prst="rect">
            <a:avLst/>
          </a:prstGeom>
          <a:ln>
            <a:solidFill>
              <a:schemeClr val="accent5"/>
            </a:solidFill>
          </a:ln>
        </p:spPr>
        <p:txBody>
          <a:bodyPr vert="horz" lIns="91440" tIns="45720" rIns="91440" bIns="45720" rtlCol="0">
            <a:no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800" spc="-3" dirty="0">
                <a:solidFill>
                  <a:srgbClr val="0070C0"/>
                </a:solidFill>
                <a:latin typeface="Consolas" panose="020B0609020204030204" pitchFamily="49" charset="0"/>
                <a:cs typeface="Consolas" panose="020B0609020204030204" pitchFamily="49" charset="0"/>
              </a:rPr>
              <a:t>$ more </a:t>
            </a:r>
            <a:r>
              <a:rPr lang="en-US" sz="1800" spc="-3" dirty="0" err="1">
                <a:solidFill>
                  <a:srgbClr val="0070C0"/>
                </a:solidFill>
                <a:latin typeface="Consolas" panose="020B0609020204030204" pitchFamily="49" charset="0"/>
                <a:cs typeface="Consolas" panose="020B0609020204030204" pitchFamily="49" charset="0"/>
              </a:rPr>
              <a:t>hostname_xxxxxx.out</a:t>
            </a:r>
            <a:r>
              <a:rPr lang="en-US" sz="1800" spc="-3" dirty="0">
                <a:solidFill>
                  <a:srgbClr val="2F2B20"/>
                </a:solidFill>
                <a:latin typeface="Courier New"/>
                <a:cs typeface="Courier New"/>
              </a:rPr>
              <a:t> </a:t>
            </a:r>
            <a:r>
              <a:rPr lang="en-US" sz="1800" i="1" spc="-3" dirty="0">
                <a:solidFill>
                  <a:schemeClr val="bg2">
                    <a:lumMod val="75000"/>
                  </a:schemeClr>
                </a:solidFill>
                <a:latin typeface="Arial" panose="020B0604020202020204" pitchFamily="34" charset="0"/>
                <a:cs typeface="Arial" panose="020B0604020202020204" pitchFamily="34" charset="0"/>
              </a:rPr>
              <a:t># where </a:t>
            </a:r>
            <a:r>
              <a:rPr lang="en-US" sz="1800" i="1" spc="-3" dirty="0" err="1">
                <a:solidFill>
                  <a:schemeClr val="bg2">
                    <a:lumMod val="75000"/>
                  </a:schemeClr>
                </a:solidFill>
                <a:latin typeface="Arial" panose="020B0604020202020204" pitchFamily="34" charset="0"/>
                <a:cs typeface="Arial" panose="020B0604020202020204" pitchFamily="34" charset="0"/>
              </a:rPr>
              <a:t>xxxxxx</a:t>
            </a:r>
            <a:r>
              <a:rPr lang="en-US" sz="1800" i="1" spc="-3" dirty="0">
                <a:solidFill>
                  <a:schemeClr val="bg2">
                    <a:lumMod val="75000"/>
                  </a:schemeClr>
                </a:solidFill>
                <a:latin typeface="Arial" panose="020B0604020202020204" pitchFamily="34" charset="0"/>
                <a:cs typeface="Arial" panose="020B0604020202020204" pitchFamily="34" charset="0"/>
              </a:rPr>
              <a:t> is your Job Id</a:t>
            </a:r>
            <a:endParaRPr lang="en-US" sz="1800" i="1" dirty="0">
              <a:solidFill>
                <a:schemeClr val="bg2">
                  <a:lumMod val="75000"/>
                </a:schemeClr>
              </a:solidFill>
              <a:latin typeface="Arial" panose="020B0604020202020204" pitchFamily="34" charset="0"/>
              <a:cs typeface="Arial" panose="020B0604020202020204" pitchFamily="34" charset="0"/>
            </a:endParaRPr>
          </a:p>
          <a:p>
            <a:pPr marL="206204"/>
            <a:endParaRPr lang="en-US" sz="1600" dirty="0">
              <a:latin typeface="Courier" pitchFamily="2" charset="0"/>
            </a:endParaRPr>
          </a:p>
        </p:txBody>
      </p:sp>
      <p:sp>
        <p:nvSpPr>
          <p:cNvPr id="6" name="Rectangle 5">
            <a:extLst>
              <a:ext uri="{FF2B5EF4-FFF2-40B4-BE49-F238E27FC236}">
                <a16:creationId xmlns:a16="http://schemas.microsoft.com/office/drawing/2014/main" id="{F5B010C6-8442-4946-A9F2-08190469ED58}"/>
              </a:ext>
            </a:extLst>
          </p:cNvPr>
          <p:cNvSpPr/>
          <p:nvPr/>
        </p:nvSpPr>
        <p:spPr>
          <a:xfrm>
            <a:off x="1231238" y="1885531"/>
            <a:ext cx="7263450" cy="369332"/>
          </a:xfrm>
          <a:prstGeom prst="rect">
            <a:avLst/>
          </a:prstGeom>
          <a:ln>
            <a:solidFill>
              <a:schemeClr val="accent5"/>
            </a:solidFill>
          </a:ln>
        </p:spPr>
        <p:txBody>
          <a:bodyPr wrap="square">
            <a:spAutoFit/>
          </a:bodyPr>
          <a:lstStyle/>
          <a:p>
            <a:r>
              <a:rPr lang="en-US" spc="-3" dirty="0">
                <a:solidFill>
                  <a:srgbClr val="0070C0"/>
                </a:solidFill>
                <a:latin typeface="Consolas" panose="020B0609020204030204" pitchFamily="49" charset="0"/>
                <a:cs typeface="Consolas" panose="020B0609020204030204" pitchFamily="49" charset="0"/>
              </a:rPr>
              <a:t>$ </a:t>
            </a:r>
            <a:r>
              <a:rPr lang="en-US" spc="-3" dirty="0" err="1">
                <a:solidFill>
                  <a:srgbClr val="0070C0"/>
                </a:solidFill>
                <a:latin typeface="Consolas" panose="020B0609020204030204" pitchFamily="49" charset="0"/>
                <a:cs typeface="Consolas" panose="020B0609020204030204" pitchFamily="49" charset="0"/>
              </a:rPr>
              <a:t>sbatch</a:t>
            </a:r>
            <a:r>
              <a:rPr lang="en-US" spc="-20" dirty="0">
                <a:solidFill>
                  <a:srgbClr val="0070C0"/>
                </a:solidFill>
                <a:latin typeface="Consolas" panose="020B0609020204030204" pitchFamily="49" charset="0"/>
                <a:cs typeface="Consolas" panose="020B0609020204030204" pitchFamily="49" charset="0"/>
              </a:rPr>
              <a:t> </a:t>
            </a:r>
            <a:r>
              <a:rPr lang="en-US" spc="-3" dirty="0">
                <a:solidFill>
                  <a:srgbClr val="0070C0"/>
                </a:solidFill>
                <a:latin typeface="Consolas" panose="020B0609020204030204" pitchFamily="49" charset="0"/>
                <a:cs typeface="Consolas" panose="020B0609020204030204" pitchFamily="49" charset="0"/>
              </a:rPr>
              <a:t>submit_hostname.sh</a:t>
            </a:r>
            <a:endParaRPr lang="en-US" dirty="0">
              <a:solidFill>
                <a:srgbClr val="0070C0"/>
              </a:solidFill>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75C9FF6D-A386-4609-BEE2-A51AE9BBD4DF}"/>
              </a:ext>
            </a:extLst>
          </p:cNvPr>
          <p:cNvSpPr/>
          <p:nvPr/>
        </p:nvSpPr>
        <p:spPr>
          <a:xfrm>
            <a:off x="1231238" y="2780356"/>
            <a:ext cx="7263450" cy="923330"/>
          </a:xfrm>
          <a:prstGeom prst="rect">
            <a:avLst/>
          </a:prstGeom>
          <a:ln>
            <a:solidFill>
              <a:schemeClr val="accent5"/>
            </a:solidFill>
          </a:ln>
        </p:spPr>
        <p:txBody>
          <a:bodyPr wrap="square">
            <a:spAutoFit/>
          </a:bodyPr>
          <a:lstStyle/>
          <a:p>
            <a:r>
              <a:rPr lang="en-US" spc="-3" dirty="0">
                <a:solidFill>
                  <a:srgbClr val="0070C0"/>
                </a:solidFill>
                <a:latin typeface="Consolas" panose="020B0609020204030204" pitchFamily="49" charset="0"/>
                <a:cs typeface="Consolas" panose="020B0609020204030204" pitchFamily="49" charset="0"/>
              </a:rPr>
              <a:t>$ </a:t>
            </a:r>
            <a:r>
              <a:rPr lang="en-US" spc="-3" dirty="0" err="1">
                <a:solidFill>
                  <a:srgbClr val="0070C0"/>
                </a:solidFill>
                <a:latin typeface="Consolas" panose="020B0609020204030204" pitchFamily="49" charset="0"/>
                <a:cs typeface="Consolas" panose="020B0609020204030204" pitchFamily="49" charset="0"/>
              </a:rPr>
              <a:t>squeue</a:t>
            </a:r>
            <a:r>
              <a:rPr lang="en-US" spc="-3" dirty="0">
                <a:solidFill>
                  <a:srgbClr val="0070C0"/>
                </a:solidFill>
                <a:latin typeface="Consolas" panose="020B0609020204030204" pitchFamily="49" charset="0"/>
                <a:cs typeface="Consolas" panose="020B0609020204030204" pitchFamily="49" charset="0"/>
              </a:rPr>
              <a:t> / $ </a:t>
            </a:r>
            <a:r>
              <a:rPr lang="en-US" spc="-3" dirty="0" err="1">
                <a:solidFill>
                  <a:srgbClr val="0070C0"/>
                </a:solidFill>
                <a:latin typeface="Consolas" panose="020B0609020204030204" pitchFamily="49" charset="0"/>
                <a:cs typeface="Consolas" panose="020B0609020204030204" pitchFamily="49" charset="0"/>
              </a:rPr>
              <a:t>squeue</a:t>
            </a:r>
            <a:r>
              <a:rPr lang="en-US" spc="-3" dirty="0">
                <a:solidFill>
                  <a:srgbClr val="0070C0"/>
                </a:solidFill>
                <a:latin typeface="Consolas" panose="020B0609020204030204" pitchFamily="49" charset="0"/>
                <a:cs typeface="Consolas" panose="020B0609020204030204" pitchFamily="49" charset="0"/>
              </a:rPr>
              <a:t> –u </a:t>
            </a:r>
            <a:r>
              <a:rPr lang="en-US" spc="-3" dirty="0">
                <a:solidFill>
                  <a:srgbClr val="FF0000"/>
                </a:solidFill>
                <a:latin typeface="Consolas" panose="020B0609020204030204" pitchFamily="49" charset="0"/>
                <a:cs typeface="Consolas" panose="020B0609020204030204" pitchFamily="49" charset="0"/>
              </a:rPr>
              <a:t>&lt;user&gt; </a:t>
            </a:r>
            <a:r>
              <a:rPr lang="en-US" spc="-3" dirty="0">
                <a:solidFill>
                  <a:srgbClr val="0070C0"/>
                </a:solidFill>
                <a:latin typeface="Consolas" panose="020B0609020204030204" pitchFamily="49" charset="0"/>
                <a:cs typeface="Consolas" panose="020B0609020204030204" pitchFamily="49" charset="0"/>
              </a:rPr>
              <a:t>/ $ </a:t>
            </a:r>
            <a:r>
              <a:rPr lang="en-US" spc="-3" dirty="0" err="1">
                <a:solidFill>
                  <a:srgbClr val="0070C0"/>
                </a:solidFill>
                <a:latin typeface="Consolas" panose="020B0609020204030204" pitchFamily="49" charset="0"/>
                <a:cs typeface="Consolas" panose="020B0609020204030204" pitchFamily="49" charset="0"/>
              </a:rPr>
              <a:t>squeue</a:t>
            </a:r>
            <a:r>
              <a:rPr lang="en-US" spc="-3" dirty="0">
                <a:solidFill>
                  <a:srgbClr val="0070C0"/>
                </a:solidFill>
                <a:latin typeface="Consolas" panose="020B0609020204030204" pitchFamily="49" charset="0"/>
                <a:cs typeface="Consolas" panose="020B0609020204030204" pitchFamily="49" charset="0"/>
              </a:rPr>
              <a:t> –q </a:t>
            </a:r>
            <a:r>
              <a:rPr lang="en-US" spc="-3" dirty="0">
                <a:solidFill>
                  <a:srgbClr val="FF0000"/>
                </a:solidFill>
                <a:latin typeface="Consolas" panose="020B0609020204030204" pitchFamily="49" charset="0"/>
                <a:cs typeface="Consolas" panose="020B0609020204030204" pitchFamily="49" charset="0"/>
              </a:rPr>
              <a:t>&lt;</a:t>
            </a:r>
            <a:r>
              <a:rPr lang="en-US" spc="-3" dirty="0" err="1">
                <a:solidFill>
                  <a:srgbClr val="FF0000"/>
                </a:solidFill>
                <a:latin typeface="Consolas" panose="020B0609020204030204" pitchFamily="49" charset="0"/>
                <a:cs typeface="Consolas" panose="020B0609020204030204" pitchFamily="49" charset="0"/>
              </a:rPr>
              <a:t>qos</a:t>
            </a:r>
            <a:r>
              <a:rPr lang="en-US" spc="-3" dirty="0">
                <a:solidFill>
                  <a:srgbClr val="FF0000"/>
                </a:solidFill>
                <a:latin typeface="Consolas" panose="020B0609020204030204" pitchFamily="49" charset="0"/>
                <a:cs typeface="Consolas" panose="020B0609020204030204" pitchFamily="49" charset="0"/>
              </a:rPr>
              <a:t>&gt; </a:t>
            </a:r>
            <a:r>
              <a:rPr lang="en-US" spc="-3" dirty="0">
                <a:solidFill>
                  <a:schemeClr val="bg2">
                    <a:lumMod val="75000"/>
                  </a:schemeClr>
                </a:solidFill>
                <a:latin typeface="Consolas" panose="020B0609020204030204" pitchFamily="49" charset="0"/>
                <a:cs typeface="Consolas" panose="020B0609020204030204" pitchFamily="49" charset="0"/>
              </a:rPr>
              <a:t># or</a:t>
            </a:r>
            <a:endParaRPr lang="en-US" spc="-3" dirty="0">
              <a:solidFill>
                <a:srgbClr val="FF0000"/>
              </a:solidFill>
              <a:latin typeface="Consolas" panose="020B0609020204030204" pitchFamily="49" charset="0"/>
              <a:cs typeface="Consolas" panose="020B0609020204030204" pitchFamily="49" charset="0"/>
            </a:endParaRPr>
          </a:p>
          <a:p>
            <a:r>
              <a:rPr lang="en-US" spc="-3" dirty="0">
                <a:solidFill>
                  <a:srgbClr val="0070C0"/>
                </a:solidFill>
                <a:latin typeface="Consolas" panose="020B0609020204030204" pitchFamily="49" charset="0"/>
                <a:cs typeface="Consolas" panose="020B0609020204030204" pitchFamily="49" charset="0"/>
              </a:rPr>
              <a:t>$ </a:t>
            </a:r>
            <a:r>
              <a:rPr lang="en-US" spc="-3" dirty="0" err="1">
                <a:solidFill>
                  <a:srgbClr val="0070C0"/>
                </a:solidFill>
                <a:latin typeface="Consolas" panose="020B0609020204030204" pitchFamily="49" charset="0"/>
                <a:cs typeface="Consolas" panose="020B0609020204030204" pitchFamily="49" charset="0"/>
              </a:rPr>
              <a:t>sacct</a:t>
            </a:r>
            <a:r>
              <a:rPr lang="en-US" spc="-3" dirty="0">
                <a:solidFill>
                  <a:srgbClr val="0070C0"/>
                </a:solidFill>
                <a:latin typeface="Consolas" panose="020B0609020204030204" pitchFamily="49" charset="0"/>
                <a:cs typeface="Consolas" panose="020B0609020204030204" pitchFamily="49" charset="0"/>
              </a:rPr>
              <a:t> / $ </a:t>
            </a:r>
            <a:r>
              <a:rPr lang="en-US" spc="-3" dirty="0" err="1">
                <a:solidFill>
                  <a:srgbClr val="0070C0"/>
                </a:solidFill>
                <a:latin typeface="Consolas" panose="020B0609020204030204" pitchFamily="49" charset="0"/>
                <a:cs typeface="Consolas" panose="020B0609020204030204" pitchFamily="49" charset="0"/>
              </a:rPr>
              <a:t>sacct</a:t>
            </a:r>
            <a:r>
              <a:rPr lang="en-US" spc="-3" dirty="0">
                <a:solidFill>
                  <a:srgbClr val="0070C0"/>
                </a:solidFill>
                <a:latin typeface="Consolas" panose="020B0609020204030204" pitchFamily="49" charset="0"/>
                <a:cs typeface="Consolas" panose="020B0609020204030204" pitchFamily="49" charset="0"/>
              </a:rPr>
              <a:t> –-format=</a:t>
            </a:r>
            <a:r>
              <a:rPr lang="en-US" spc="-3" dirty="0">
                <a:solidFill>
                  <a:srgbClr val="FF0000"/>
                </a:solidFill>
                <a:latin typeface="Consolas" panose="020B0609020204030204" pitchFamily="49" charset="0"/>
                <a:cs typeface="Consolas" panose="020B0609020204030204" pitchFamily="49" charset="0"/>
              </a:rPr>
              <a:t>&lt;options&gt; </a:t>
            </a:r>
            <a:r>
              <a:rPr lang="en-US" spc="-3" dirty="0">
                <a:solidFill>
                  <a:schemeClr val="bg2">
                    <a:lumMod val="75000"/>
                  </a:schemeClr>
                </a:solidFill>
                <a:latin typeface="Consolas" panose="020B0609020204030204" pitchFamily="49" charset="0"/>
                <a:cs typeface="Consolas" panose="020B0609020204030204" pitchFamily="49" charset="0"/>
              </a:rPr>
              <a:t># or</a:t>
            </a:r>
            <a:endParaRPr lang="en-US" spc="-3" dirty="0">
              <a:solidFill>
                <a:srgbClr val="FF0000"/>
              </a:solidFill>
              <a:latin typeface="Consolas" panose="020B0609020204030204" pitchFamily="49" charset="0"/>
              <a:cs typeface="Consolas" panose="020B0609020204030204" pitchFamily="49" charset="0"/>
            </a:endParaRPr>
          </a:p>
          <a:p>
            <a:r>
              <a:rPr lang="en-US" spc="-3" dirty="0">
                <a:solidFill>
                  <a:srgbClr val="0070C0"/>
                </a:solidFill>
                <a:latin typeface="Consolas" panose="020B0609020204030204" pitchFamily="49" charset="0"/>
                <a:cs typeface="Courier New"/>
              </a:rPr>
              <a:t>$ </a:t>
            </a:r>
            <a:r>
              <a:rPr lang="en-US" spc="-3" dirty="0" err="1">
                <a:solidFill>
                  <a:srgbClr val="0070C0"/>
                </a:solidFill>
                <a:latin typeface="Consolas" panose="020B0609020204030204" pitchFamily="49" charset="0"/>
                <a:cs typeface="Consolas" panose="020B0609020204030204" pitchFamily="49" charset="0"/>
              </a:rPr>
              <a:t>scontrol</a:t>
            </a:r>
            <a:r>
              <a:rPr lang="en-US" spc="-3" dirty="0">
                <a:solidFill>
                  <a:srgbClr val="0070C0"/>
                </a:solidFill>
                <a:latin typeface="Consolas" panose="020B0609020204030204" pitchFamily="49" charset="0"/>
                <a:cs typeface="Consolas" panose="020B0609020204030204" pitchFamily="49" charset="0"/>
              </a:rPr>
              <a:t> show job </a:t>
            </a:r>
            <a:r>
              <a:rPr lang="en-US" spc="-3" dirty="0">
                <a:solidFill>
                  <a:srgbClr val="FF0000"/>
                </a:solidFill>
                <a:latin typeface="Consolas" panose="020B0609020204030204" pitchFamily="49" charset="0"/>
                <a:cs typeface="Consolas" panose="020B0609020204030204" pitchFamily="49" charset="0"/>
              </a:rPr>
              <a:t>&lt;job number&gt;</a:t>
            </a:r>
            <a:endParaRPr lang="en-US" dirty="0">
              <a:solidFill>
                <a:srgbClr val="FF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8745673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latin typeface="Helvetica Light"/>
              </a:rPr>
              <a:t>Running an external program</a:t>
            </a:r>
          </a:p>
        </p:txBody>
      </p:sp>
      <p:sp>
        <p:nvSpPr>
          <p:cNvPr id="10" name="Content Placeholder 9">
            <a:extLst>
              <a:ext uri="{FF2B5EF4-FFF2-40B4-BE49-F238E27FC236}">
                <a16:creationId xmlns:a16="http://schemas.microsoft.com/office/drawing/2014/main" id="{754C0039-3066-284D-B7D3-4F5D8CD8F1D7}"/>
              </a:ext>
            </a:extLst>
          </p:cNvPr>
          <p:cNvSpPr>
            <a:spLocks noGrp="1"/>
          </p:cNvSpPr>
          <p:nvPr>
            <p:ph idx="1"/>
          </p:nvPr>
        </p:nvSpPr>
        <p:spPr/>
        <p:txBody>
          <a:bodyPr/>
          <a:lstStyle/>
          <a:p>
            <a:pPr marL="241100" indent="-228411">
              <a:spcBef>
                <a:spcPts val="650"/>
              </a:spcBef>
              <a:buClr>
                <a:srgbClr val="A9A57C"/>
              </a:buClr>
              <a:tabLst>
                <a:tab pos="241100" algn="l"/>
              </a:tabLst>
            </a:pPr>
            <a:r>
              <a:rPr lang="en-US" spc="-6" dirty="0">
                <a:solidFill>
                  <a:srgbClr val="2F2B20"/>
                </a:solidFill>
                <a:cs typeface="Arial"/>
              </a:rPr>
              <a:t>Let’s run </a:t>
            </a:r>
            <a:r>
              <a:rPr lang="en-US" spc="26" dirty="0">
                <a:solidFill>
                  <a:srgbClr val="2F2B20"/>
                </a:solidFill>
                <a:cs typeface="Arial"/>
              </a:rPr>
              <a:t>R on an R script</a:t>
            </a:r>
            <a:endParaRPr lang="en-US" dirty="0">
              <a:cs typeface="Arial"/>
            </a:endParaRPr>
          </a:p>
          <a:p>
            <a:pPr marL="241100" indent="-228411">
              <a:spcBef>
                <a:spcPts val="585"/>
              </a:spcBef>
              <a:buClr>
                <a:srgbClr val="A9A57C"/>
              </a:buClr>
              <a:tabLst>
                <a:tab pos="241100" algn="l"/>
              </a:tabLst>
            </a:pPr>
            <a:r>
              <a:rPr lang="en-US" spc="-26" dirty="0">
                <a:solidFill>
                  <a:srgbClr val="2F2B20"/>
                </a:solidFill>
                <a:cs typeface="Arial"/>
              </a:rPr>
              <a:t>This </a:t>
            </a:r>
            <a:r>
              <a:rPr lang="en-US" spc="36" dirty="0">
                <a:solidFill>
                  <a:srgbClr val="2F2B20"/>
                </a:solidFill>
                <a:cs typeface="Arial"/>
              </a:rPr>
              <a:t>script </a:t>
            </a:r>
            <a:r>
              <a:rPr lang="en-US" dirty="0">
                <a:solidFill>
                  <a:srgbClr val="2F2B20"/>
                </a:solidFill>
                <a:cs typeface="Arial"/>
              </a:rPr>
              <a:t>calls </a:t>
            </a:r>
            <a:r>
              <a:rPr lang="en-US" spc="6" dirty="0">
                <a:solidFill>
                  <a:srgbClr val="2F2B20"/>
                </a:solidFill>
                <a:cs typeface="Arial"/>
              </a:rPr>
              <a:t>and </a:t>
            </a:r>
            <a:r>
              <a:rPr lang="en-US" spc="-6" dirty="0">
                <a:solidFill>
                  <a:srgbClr val="2F2B20"/>
                </a:solidFill>
                <a:cs typeface="Arial"/>
              </a:rPr>
              <a:t>runs</a:t>
            </a:r>
            <a:r>
              <a:rPr lang="en-US" spc="-99" dirty="0">
                <a:solidFill>
                  <a:srgbClr val="2F2B20"/>
                </a:solidFill>
                <a:cs typeface="Arial"/>
              </a:rPr>
              <a:t> the script </a:t>
            </a:r>
            <a:r>
              <a:rPr lang="en-US" i="1" spc="10" dirty="0" err="1">
                <a:solidFill>
                  <a:srgbClr val="2F2B20"/>
                </a:solidFill>
                <a:cs typeface="Arial"/>
              </a:rPr>
              <a:t>R_program.R</a:t>
            </a:r>
            <a:endParaRPr lang="en-US" i="1" spc="10" dirty="0">
              <a:solidFill>
                <a:srgbClr val="2F2B20"/>
              </a:solidFill>
              <a:cs typeface="Arial"/>
            </a:endParaRPr>
          </a:p>
          <a:p>
            <a:pPr marL="241100" indent="-228411">
              <a:spcBef>
                <a:spcPts val="585"/>
              </a:spcBef>
              <a:buClr>
                <a:srgbClr val="A9A57C"/>
              </a:buClr>
              <a:tabLst>
                <a:tab pos="241100" algn="l"/>
              </a:tabLst>
            </a:pPr>
            <a:r>
              <a:rPr lang="en-US" spc="10" dirty="0">
                <a:solidFill>
                  <a:srgbClr val="2F2B20"/>
                </a:solidFill>
                <a:cs typeface="Arial"/>
              </a:rPr>
              <a:t>Let’s examine the batch script </a:t>
            </a:r>
            <a:r>
              <a:rPr lang="en-US" spc="10" dirty="0" err="1">
                <a:solidFill>
                  <a:schemeClr val="accent5"/>
                </a:solidFill>
                <a:cs typeface="Arial"/>
              </a:rPr>
              <a:t>submit_R.sh</a:t>
            </a:r>
            <a:endParaRPr lang="en-US" spc="10" dirty="0">
              <a:solidFill>
                <a:schemeClr val="accent5"/>
              </a:solidFill>
              <a:cs typeface="Arial"/>
            </a:endParaRPr>
          </a:p>
          <a:p>
            <a:pPr marL="698300" lvl="1" indent="-228411">
              <a:spcBef>
                <a:spcPts val="585"/>
              </a:spcBef>
              <a:buClr>
                <a:srgbClr val="A9A57C"/>
              </a:buClr>
              <a:tabLst>
                <a:tab pos="241100" algn="l"/>
              </a:tabLst>
            </a:pPr>
            <a:r>
              <a:rPr lang="en-US" spc="10" dirty="0">
                <a:cs typeface="Arial"/>
              </a:rPr>
              <a:t>Note how R is loaded</a:t>
            </a:r>
          </a:p>
          <a:p>
            <a:pPr marL="241100" indent="-228411">
              <a:spcBef>
                <a:spcPts val="585"/>
              </a:spcBef>
              <a:buClr>
                <a:srgbClr val="A9A57C"/>
              </a:buClr>
              <a:tabLst>
                <a:tab pos="241100" algn="l"/>
              </a:tabLst>
            </a:pPr>
            <a:r>
              <a:rPr lang="en-US" spc="-113" dirty="0">
                <a:solidFill>
                  <a:srgbClr val="2F2B20"/>
                </a:solidFill>
                <a:cs typeface="Arial"/>
              </a:rPr>
              <a:t>Go ahead and submit</a:t>
            </a:r>
            <a:r>
              <a:rPr lang="en-US" spc="-6" dirty="0">
                <a:solidFill>
                  <a:srgbClr val="2F2B20"/>
                </a:solidFill>
                <a:cs typeface="Arial"/>
              </a:rPr>
              <a:t> </a:t>
            </a:r>
            <a:r>
              <a:rPr lang="en-US" spc="6" dirty="0">
                <a:solidFill>
                  <a:srgbClr val="2F2B20"/>
                </a:solidFill>
                <a:cs typeface="Arial"/>
              </a:rPr>
              <a:t>the </a:t>
            </a:r>
            <a:r>
              <a:rPr lang="en-US" spc="36" dirty="0">
                <a:solidFill>
                  <a:srgbClr val="2F2B20"/>
                </a:solidFill>
                <a:cs typeface="Arial"/>
              </a:rPr>
              <a:t>batch script</a:t>
            </a:r>
            <a:r>
              <a:rPr lang="en-US" spc="-20" dirty="0">
                <a:solidFill>
                  <a:srgbClr val="2F2B20"/>
                </a:solidFill>
                <a:cs typeface="Arial"/>
              </a:rPr>
              <a:t> </a:t>
            </a:r>
            <a:r>
              <a:rPr lang="en-US" spc="-20" dirty="0" err="1">
                <a:solidFill>
                  <a:schemeClr val="accent5"/>
                </a:solidFill>
                <a:cs typeface="Arial"/>
              </a:rPr>
              <a:t>submit_</a:t>
            </a:r>
            <a:r>
              <a:rPr lang="en-US" spc="6" dirty="0" err="1">
                <a:solidFill>
                  <a:schemeClr val="accent5"/>
                </a:solidFill>
                <a:cs typeface="Arial"/>
              </a:rPr>
              <a:t>R.sh</a:t>
            </a:r>
            <a:endParaRPr lang="en-US" dirty="0">
              <a:solidFill>
                <a:schemeClr val="accent5"/>
              </a:solidFill>
              <a:cs typeface="Arial"/>
            </a:endParaRPr>
          </a:p>
          <a:p>
            <a:pPr marL="241100" indent="-228411">
              <a:spcBef>
                <a:spcPts val="585"/>
              </a:spcBef>
              <a:buClr>
                <a:srgbClr val="A9A57C"/>
              </a:buClr>
              <a:tabLst>
                <a:tab pos="241100" algn="l"/>
              </a:tabLst>
            </a:pPr>
            <a:endParaRPr lang="en-US" i="1" dirty="0">
              <a:cs typeface="Arial"/>
            </a:endParaRPr>
          </a:p>
          <a:p>
            <a:endParaRPr lang="en-US" dirty="0"/>
          </a:p>
        </p:txBody>
      </p:sp>
      <p:sp>
        <p:nvSpPr>
          <p:cNvPr id="3" name="Date Placeholder 2">
            <a:extLst>
              <a:ext uri="{FF2B5EF4-FFF2-40B4-BE49-F238E27FC236}">
                <a16:creationId xmlns:a16="http://schemas.microsoft.com/office/drawing/2014/main" id="{0F5E5F37-EC64-0C44-A2CC-31B7F75A728E}"/>
              </a:ext>
            </a:extLst>
          </p:cNvPr>
          <p:cNvSpPr>
            <a:spLocks noGrp="1"/>
          </p:cNvSpPr>
          <p:nvPr>
            <p:ph type="dt" sz="half" idx="10"/>
          </p:nvPr>
        </p:nvSpPr>
        <p:spPr/>
        <p:txBody>
          <a:bodyPr/>
          <a:lstStyle/>
          <a:p>
            <a:fld id="{54AE911A-0F1C-463D-B888-BB463ED636D6}" type="datetime1">
              <a:rPr lang="en-US" smtClean="0"/>
              <a:t>4/10/2020</a:t>
            </a:fld>
            <a:endParaRPr lang="en-US"/>
          </a:p>
        </p:txBody>
      </p:sp>
      <p:sp>
        <p:nvSpPr>
          <p:cNvPr id="4" name="Footer Placeholder 3">
            <a:extLst>
              <a:ext uri="{FF2B5EF4-FFF2-40B4-BE49-F238E27FC236}">
                <a16:creationId xmlns:a16="http://schemas.microsoft.com/office/drawing/2014/main" id="{737E3441-C8A9-2740-9150-C8CE880D2A67}"/>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5826AE4D-1130-8746-AFF4-80F0DE7AEF44}"/>
              </a:ext>
            </a:extLst>
          </p:cNvPr>
          <p:cNvSpPr>
            <a:spLocks noGrp="1"/>
          </p:cNvSpPr>
          <p:nvPr>
            <p:ph type="sldNum" sz="quarter" idx="12"/>
          </p:nvPr>
        </p:nvSpPr>
        <p:spPr/>
        <p:txBody>
          <a:bodyPr/>
          <a:lstStyle/>
          <a:p>
            <a:fld id="{DD321DBF-325B-3546-BAAF-4F6E3B3181FF}" type="slidenum">
              <a:rPr lang="en-US" smtClean="0"/>
              <a:t>18</a:t>
            </a:fld>
            <a:endParaRPr lang="en-US"/>
          </a:p>
        </p:txBody>
      </p:sp>
    </p:spTree>
    <p:extLst>
      <p:ext uri="{BB962C8B-B14F-4D97-AF65-F5344CB8AC3E}">
        <p14:creationId xmlns:p14="http://schemas.microsoft.com/office/powerpoint/2010/main" val="2578526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normAutofit/>
          </a:bodyPr>
          <a:lstStyle/>
          <a:p>
            <a:r>
              <a:rPr lang="en-US" sz="4800" dirty="0">
                <a:latin typeface="Helvetica Light"/>
              </a:rPr>
              <a:t>Running an </a:t>
            </a:r>
            <a:r>
              <a:rPr lang="en-US" sz="4800" dirty="0" err="1">
                <a:latin typeface="Helvetica Light"/>
              </a:rPr>
              <a:t>mpi</a:t>
            </a:r>
            <a:r>
              <a:rPr lang="en-US" sz="4800" dirty="0">
                <a:latin typeface="Helvetica Light"/>
              </a:rPr>
              <a:t> job</a:t>
            </a:r>
          </a:p>
        </p:txBody>
      </p:sp>
      <p:sp>
        <p:nvSpPr>
          <p:cNvPr id="10" name="Content Placeholder 9">
            <a:extLst>
              <a:ext uri="{FF2B5EF4-FFF2-40B4-BE49-F238E27FC236}">
                <a16:creationId xmlns:a16="http://schemas.microsoft.com/office/drawing/2014/main" id="{8E3623D8-AF6C-CB42-A779-BCA4A5E323DF}"/>
              </a:ext>
            </a:extLst>
          </p:cNvPr>
          <p:cNvSpPr>
            <a:spLocks noGrp="1"/>
          </p:cNvSpPr>
          <p:nvPr>
            <p:ph idx="1"/>
          </p:nvPr>
        </p:nvSpPr>
        <p:spPr/>
        <p:txBody>
          <a:bodyPr/>
          <a:lstStyle/>
          <a:p>
            <a:pPr marL="241100" indent="-228411">
              <a:spcBef>
                <a:spcPts val="650"/>
              </a:spcBef>
              <a:buClr>
                <a:srgbClr val="A9A57C"/>
              </a:buClr>
              <a:tabLst>
                <a:tab pos="241100" algn="l"/>
              </a:tabLst>
            </a:pPr>
            <a:r>
              <a:rPr lang="en-US" sz="2398" spc="-6" dirty="0">
                <a:solidFill>
                  <a:srgbClr val="2F2B20"/>
                </a:solidFill>
                <a:cs typeface="Arial"/>
              </a:rPr>
              <a:t>For cases where you have a code that is parallelized, meaning it can run across multiple cores. </a:t>
            </a:r>
          </a:p>
          <a:p>
            <a:pPr marL="241100" indent="-228411">
              <a:spcBef>
                <a:spcPts val="650"/>
              </a:spcBef>
              <a:buClr>
                <a:srgbClr val="A9A57C"/>
              </a:buClr>
              <a:tabLst>
                <a:tab pos="241100" algn="l"/>
              </a:tabLst>
            </a:pPr>
            <a:r>
              <a:rPr lang="en-US" sz="2398" spc="-6" dirty="0">
                <a:solidFill>
                  <a:srgbClr val="2F2B20"/>
                </a:solidFill>
                <a:cs typeface="Arial"/>
              </a:rPr>
              <a:t>Number of tasks always &gt; 1. E.g., </a:t>
            </a:r>
          </a:p>
          <a:p>
            <a:pPr marL="12689" indent="0">
              <a:spcBef>
                <a:spcPts val="650"/>
              </a:spcBef>
              <a:buClr>
                <a:srgbClr val="A9A57C"/>
              </a:buClr>
              <a:buNone/>
              <a:tabLst>
                <a:tab pos="241100" algn="l"/>
              </a:tabLst>
            </a:pPr>
            <a:endParaRPr lang="en-US" sz="2398" spc="-6" dirty="0">
              <a:solidFill>
                <a:srgbClr val="2F2B20"/>
              </a:solidFill>
              <a:cs typeface="Arial"/>
            </a:endParaRPr>
          </a:p>
          <a:p>
            <a:pPr marL="241100" indent="-228411">
              <a:spcBef>
                <a:spcPts val="650"/>
              </a:spcBef>
              <a:buClr>
                <a:srgbClr val="A9A57C"/>
              </a:buClr>
              <a:tabLst>
                <a:tab pos="241100" algn="l"/>
              </a:tabLst>
            </a:pPr>
            <a:r>
              <a:rPr lang="en-US" sz="2398" spc="-6" dirty="0">
                <a:solidFill>
                  <a:srgbClr val="2F2B20"/>
                </a:solidFill>
                <a:latin typeface="Arial" panose="020B0604020202020204" pitchFamily="34" charset="0"/>
                <a:cs typeface="Arial" panose="020B0604020202020204" pitchFamily="34" charset="0"/>
              </a:rPr>
              <a:t>Will always need to load a compiler and </a:t>
            </a:r>
            <a:r>
              <a:rPr lang="en-US" sz="2398" spc="-6" dirty="0" err="1">
                <a:solidFill>
                  <a:srgbClr val="2F2B20"/>
                </a:solidFill>
                <a:latin typeface="Arial" panose="020B0604020202020204" pitchFamily="34" charset="0"/>
                <a:cs typeface="Arial" panose="020B0604020202020204" pitchFamily="34" charset="0"/>
              </a:rPr>
              <a:t>mpi</a:t>
            </a:r>
            <a:r>
              <a:rPr lang="en-US" sz="2398" spc="-6" dirty="0">
                <a:solidFill>
                  <a:srgbClr val="2F2B20"/>
                </a:solidFill>
                <a:latin typeface="Arial" panose="020B0604020202020204" pitchFamily="34" charset="0"/>
                <a:cs typeface="Arial" panose="020B0604020202020204" pitchFamily="34" charset="0"/>
              </a:rPr>
              <a:t>. </a:t>
            </a:r>
            <a:r>
              <a:rPr lang="en-US" sz="2398" spc="-6" dirty="0">
                <a:solidFill>
                  <a:srgbClr val="2F2B20"/>
                </a:solidFill>
                <a:cs typeface="Arial"/>
              </a:rPr>
              <a:t>E.g., </a:t>
            </a:r>
          </a:p>
          <a:p>
            <a:pPr marL="241100" indent="-228411">
              <a:spcBef>
                <a:spcPts val="650"/>
              </a:spcBef>
              <a:buClr>
                <a:srgbClr val="A9A57C"/>
              </a:buClr>
              <a:tabLst>
                <a:tab pos="241100" algn="l"/>
              </a:tabLst>
            </a:pPr>
            <a:endParaRPr lang="en-US" sz="1998" spc="-6" dirty="0">
              <a:solidFill>
                <a:srgbClr val="2F2B20"/>
              </a:solidFill>
              <a:cs typeface="Arial"/>
            </a:endParaRPr>
          </a:p>
          <a:p>
            <a:pPr marL="241100" indent="-228411">
              <a:spcBef>
                <a:spcPts val="650"/>
              </a:spcBef>
              <a:buClr>
                <a:srgbClr val="A9A57C"/>
              </a:buClr>
              <a:tabLst>
                <a:tab pos="241100" algn="l"/>
              </a:tabLst>
            </a:pPr>
            <a:r>
              <a:rPr lang="en-US" sz="2398" spc="-6" dirty="0">
                <a:solidFill>
                  <a:srgbClr val="2F2B20"/>
                </a:solidFill>
                <a:cs typeface="Arial"/>
              </a:rPr>
              <a:t>Executable preceded with </a:t>
            </a:r>
            <a:r>
              <a:rPr lang="en-US" sz="2398" spc="-6" dirty="0" err="1">
                <a:solidFill>
                  <a:srgbClr val="2F2B20"/>
                </a:solidFill>
                <a:cs typeface="Arial"/>
              </a:rPr>
              <a:t>mpirun</a:t>
            </a:r>
            <a:r>
              <a:rPr lang="en-US" sz="2398" spc="-6" dirty="0">
                <a:solidFill>
                  <a:srgbClr val="2F2B20"/>
                </a:solidFill>
                <a:cs typeface="Arial"/>
              </a:rPr>
              <a:t>, </a:t>
            </a:r>
            <a:r>
              <a:rPr lang="en-US" sz="2398" spc="-6" dirty="0" err="1">
                <a:solidFill>
                  <a:srgbClr val="2F2B20"/>
                </a:solidFill>
                <a:cs typeface="Arial"/>
              </a:rPr>
              <a:t>srun</a:t>
            </a:r>
            <a:r>
              <a:rPr lang="en-US" sz="2398" spc="-6" dirty="0">
                <a:solidFill>
                  <a:srgbClr val="2F2B20"/>
                </a:solidFill>
                <a:cs typeface="Arial"/>
              </a:rPr>
              <a:t>, or </a:t>
            </a:r>
            <a:r>
              <a:rPr lang="en-US" sz="2398" spc="-6" dirty="0" err="1">
                <a:solidFill>
                  <a:srgbClr val="2F2B20"/>
                </a:solidFill>
                <a:cs typeface="Arial"/>
              </a:rPr>
              <a:t>mpiexec</a:t>
            </a:r>
            <a:r>
              <a:rPr lang="en-US" sz="2398" spc="-6" dirty="0">
                <a:solidFill>
                  <a:srgbClr val="2F2B20"/>
                </a:solidFill>
                <a:cs typeface="Arial"/>
              </a:rPr>
              <a:t>. E.g.,</a:t>
            </a:r>
          </a:p>
          <a:p>
            <a:pPr marL="241100" indent="-228411">
              <a:spcBef>
                <a:spcPts val="650"/>
              </a:spcBef>
              <a:buClr>
                <a:srgbClr val="A9A57C"/>
              </a:buClr>
              <a:tabLst>
                <a:tab pos="241100" algn="l"/>
              </a:tabLst>
            </a:pPr>
            <a:endParaRPr lang="en-US" sz="2398" spc="-6" dirty="0">
              <a:solidFill>
                <a:srgbClr val="2F2B20"/>
              </a:solidFill>
              <a:cs typeface="Arial"/>
            </a:endParaRPr>
          </a:p>
          <a:p>
            <a:pPr marL="241100" indent="-228411">
              <a:spcBef>
                <a:spcPts val="650"/>
              </a:spcBef>
              <a:buClr>
                <a:srgbClr val="A9A57C"/>
              </a:buClr>
              <a:tabLst>
                <a:tab pos="241100" algn="l"/>
              </a:tabLst>
            </a:pPr>
            <a:r>
              <a:rPr lang="en-US" sz="2398" spc="-6" dirty="0">
                <a:solidFill>
                  <a:srgbClr val="2F2B20"/>
                </a:solidFill>
                <a:cs typeface="Arial"/>
              </a:rPr>
              <a:t>Examine and run the example ‘</a:t>
            </a:r>
            <a:r>
              <a:rPr lang="en-US" sz="2398" spc="-6" dirty="0">
                <a:solidFill>
                  <a:schemeClr val="accent5"/>
                </a:solidFill>
                <a:cs typeface="Arial"/>
              </a:rPr>
              <a:t>submit_python_mpi.sh</a:t>
            </a:r>
            <a:r>
              <a:rPr lang="en-US" sz="2398" spc="-6" dirty="0">
                <a:solidFill>
                  <a:srgbClr val="2F2B20"/>
                </a:solidFill>
                <a:cs typeface="Arial"/>
              </a:rPr>
              <a:t>’</a:t>
            </a:r>
          </a:p>
          <a:p>
            <a:pPr marL="0" indent="0">
              <a:buNone/>
            </a:pPr>
            <a:endParaRPr lang="en-US" dirty="0"/>
          </a:p>
        </p:txBody>
      </p:sp>
      <p:sp>
        <p:nvSpPr>
          <p:cNvPr id="3" name="Date Placeholder 2">
            <a:extLst>
              <a:ext uri="{FF2B5EF4-FFF2-40B4-BE49-F238E27FC236}">
                <a16:creationId xmlns:a16="http://schemas.microsoft.com/office/drawing/2014/main" id="{83744DB9-CFF7-7F4A-8270-4F0505AA34A5}"/>
              </a:ext>
            </a:extLst>
          </p:cNvPr>
          <p:cNvSpPr>
            <a:spLocks noGrp="1"/>
          </p:cNvSpPr>
          <p:nvPr>
            <p:ph type="dt" sz="half" idx="10"/>
          </p:nvPr>
        </p:nvSpPr>
        <p:spPr/>
        <p:txBody>
          <a:bodyPr/>
          <a:lstStyle/>
          <a:p>
            <a:fld id="{18098DCA-93F1-44E6-BB04-F7AD6CC826E9}" type="datetime1">
              <a:rPr lang="en-US" smtClean="0"/>
              <a:t>4/10/2020</a:t>
            </a:fld>
            <a:endParaRPr lang="en-US"/>
          </a:p>
        </p:txBody>
      </p:sp>
      <p:sp>
        <p:nvSpPr>
          <p:cNvPr id="4" name="Footer Placeholder 3">
            <a:extLst>
              <a:ext uri="{FF2B5EF4-FFF2-40B4-BE49-F238E27FC236}">
                <a16:creationId xmlns:a16="http://schemas.microsoft.com/office/drawing/2014/main" id="{7D326B58-48AA-914D-80D6-04CD324B7D51}"/>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0DA4407C-3233-D542-8375-989BC6738C1B}"/>
              </a:ext>
            </a:extLst>
          </p:cNvPr>
          <p:cNvSpPr>
            <a:spLocks noGrp="1"/>
          </p:cNvSpPr>
          <p:nvPr>
            <p:ph type="sldNum" sz="quarter" idx="12"/>
          </p:nvPr>
        </p:nvSpPr>
        <p:spPr/>
        <p:txBody>
          <a:bodyPr/>
          <a:lstStyle/>
          <a:p>
            <a:fld id="{DD321DBF-325B-3546-BAAF-4F6E3B3181FF}" type="slidenum">
              <a:rPr lang="en-US" smtClean="0"/>
              <a:t>19</a:t>
            </a:fld>
            <a:endParaRPr lang="en-US"/>
          </a:p>
        </p:txBody>
      </p:sp>
      <p:sp>
        <p:nvSpPr>
          <p:cNvPr id="8" name="Rectangle 7">
            <a:extLst>
              <a:ext uri="{FF2B5EF4-FFF2-40B4-BE49-F238E27FC236}">
                <a16:creationId xmlns:a16="http://schemas.microsoft.com/office/drawing/2014/main" id="{45BA267D-760B-4A8E-B2BF-F82D4237AE1D}"/>
              </a:ext>
            </a:extLst>
          </p:cNvPr>
          <p:cNvSpPr/>
          <p:nvPr/>
        </p:nvSpPr>
        <p:spPr>
          <a:xfrm>
            <a:off x="1817318" y="2993129"/>
            <a:ext cx="6896440" cy="400110"/>
          </a:xfrm>
          <a:prstGeom prst="rect">
            <a:avLst/>
          </a:prstGeom>
          <a:ln>
            <a:solidFill>
              <a:schemeClr val="accent5"/>
            </a:solidFill>
          </a:ln>
        </p:spPr>
        <p:txBody>
          <a:bodyPr wrap="square">
            <a:spAutoFit/>
          </a:bodyPr>
          <a:lstStyle/>
          <a:p>
            <a:r>
              <a:rPr lang="en-US" sz="2000" dirty="0">
                <a:solidFill>
                  <a:schemeClr val="accent5"/>
                </a:solidFill>
                <a:latin typeface="Consolas" panose="020B0609020204030204" pitchFamily="49" charset="0"/>
              </a:rPr>
              <a:t>#SBATCH --</a:t>
            </a:r>
            <a:r>
              <a:rPr lang="en-US" sz="2000" dirty="0" err="1">
                <a:solidFill>
                  <a:schemeClr val="accent5"/>
                </a:solidFill>
                <a:latin typeface="Consolas" panose="020B0609020204030204" pitchFamily="49" charset="0"/>
              </a:rPr>
              <a:t>ntasks</a:t>
            </a:r>
            <a:r>
              <a:rPr lang="en-US" sz="2000" dirty="0">
                <a:solidFill>
                  <a:schemeClr val="accent5"/>
                </a:solidFill>
                <a:latin typeface="Consolas" panose="020B0609020204030204" pitchFamily="49" charset="0"/>
              </a:rPr>
              <a:t>=4</a:t>
            </a:r>
          </a:p>
        </p:txBody>
      </p:sp>
      <p:sp>
        <p:nvSpPr>
          <p:cNvPr id="12" name="Rectangle 11">
            <a:extLst>
              <a:ext uri="{FF2B5EF4-FFF2-40B4-BE49-F238E27FC236}">
                <a16:creationId xmlns:a16="http://schemas.microsoft.com/office/drawing/2014/main" id="{1917B298-9428-454B-9D64-41E5A8D73D31}"/>
              </a:ext>
            </a:extLst>
          </p:cNvPr>
          <p:cNvSpPr/>
          <p:nvPr/>
        </p:nvSpPr>
        <p:spPr>
          <a:xfrm>
            <a:off x="1817318" y="3798602"/>
            <a:ext cx="6896440" cy="400110"/>
          </a:xfrm>
          <a:prstGeom prst="rect">
            <a:avLst/>
          </a:prstGeom>
          <a:ln>
            <a:solidFill>
              <a:schemeClr val="accent5"/>
            </a:solidFill>
          </a:ln>
        </p:spPr>
        <p:txBody>
          <a:bodyPr wrap="square">
            <a:spAutoFit/>
          </a:bodyPr>
          <a:lstStyle/>
          <a:p>
            <a:r>
              <a:rPr lang="en-US" sz="2000" dirty="0">
                <a:solidFill>
                  <a:schemeClr val="accent5"/>
                </a:solidFill>
                <a:latin typeface="Consolas" panose="020B0609020204030204" pitchFamily="49" charset="0"/>
              </a:rPr>
              <a:t>module load intel impi</a:t>
            </a:r>
          </a:p>
        </p:txBody>
      </p:sp>
      <p:sp>
        <p:nvSpPr>
          <p:cNvPr id="14" name="Rectangle 13">
            <a:extLst>
              <a:ext uri="{FF2B5EF4-FFF2-40B4-BE49-F238E27FC236}">
                <a16:creationId xmlns:a16="http://schemas.microsoft.com/office/drawing/2014/main" id="{6AC55846-981F-4B3A-A805-9C98688053F7}"/>
              </a:ext>
            </a:extLst>
          </p:cNvPr>
          <p:cNvSpPr/>
          <p:nvPr/>
        </p:nvSpPr>
        <p:spPr>
          <a:xfrm>
            <a:off x="1817318" y="4598510"/>
            <a:ext cx="6896440" cy="400110"/>
          </a:xfrm>
          <a:prstGeom prst="rect">
            <a:avLst/>
          </a:prstGeom>
          <a:ln>
            <a:solidFill>
              <a:schemeClr val="accent5"/>
            </a:solidFill>
          </a:ln>
        </p:spPr>
        <p:txBody>
          <a:bodyPr wrap="square">
            <a:spAutoFit/>
          </a:bodyPr>
          <a:lstStyle/>
          <a:p>
            <a:r>
              <a:rPr lang="en-US" sz="2000" dirty="0" err="1">
                <a:solidFill>
                  <a:schemeClr val="accent5"/>
                </a:solidFill>
                <a:latin typeface="Consolas" panose="020B0609020204030204" pitchFamily="49" charset="0"/>
              </a:rPr>
              <a:t>mpirun</a:t>
            </a:r>
            <a:r>
              <a:rPr lang="en-US" sz="2000" dirty="0">
                <a:solidFill>
                  <a:schemeClr val="accent5"/>
                </a:solidFill>
                <a:latin typeface="Consolas" panose="020B0609020204030204" pitchFamily="49" charset="0"/>
              </a:rPr>
              <a:t> –np 4 python yourscript.py</a:t>
            </a:r>
          </a:p>
        </p:txBody>
      </p:sp>
      <p:sp>
        <p:nvSpPr>
          <p:cNvPr id="16" name="Rectangle 15">
            <a:extLst>
              <a:ext uri="{FF2B5EF4-FFF2-40B4-BE49-F238E27FC236}">
                <a16:creationId xmlns:a16="http://schemas.microsoft.com/office/drawing/2014/main" id="{709CF297-BEBB-4B00-9E6E-41D8DDA06975}"/>
              </a:ext>
            </a:extLst>
          </p:cNvPr>
          <p:cNvSpPr/>
          <p:nvPr/>
        </p:nvSpPr>
        <p:spPr>
          <a:xfrm>
            <a:off x="1817318" y="5437539"/>
            <a:ext cx="6896440" cy="369332"/>
          </a:xfrm>
          <a:prstGeom prst="rect">
            <a:avLst/>
          </a:prstGeom>
          <a:ln>
            <a:solidFill>
              <a:schemeClr val="accent5"/>
            </a:solidFill>
          </a:ln>
        </p:spPr>
        <p:txBody>
          <a:bodyPr wrap="none">
            <a:spAutoFit/>
          </a:bodyPr>
          <a:lstStyle/>
          <a:p>
            <a:r>
              <a:rPr lang="en-US" dirty="0">
                <a:solidFill>
                  <a:schemeClr val="accent5"/>
                </a:solidFill>
                <a:latin typeface="Consolas" panose="020B0609020204030204" pitchFamily="49" charset="0"/>
              </a:rPr>
              <a:t>$ </a:t>
            </a:r>
            <a:r>
              <a:rPr lang="en-US" dirty="0" err="1">
                <a:solidFill>
                  <a:schemeClr val="accent5"/>
                </a:solidFill>
                <a:latin typeface="Consolas" panose="020B0609020204030204" pitchFamily="49" charset="0"/>
              </a:rPr>
              <a:t>sbatch</a:t>
            </a:r>
            <a:r>
              <a:rPr lang="en-US" dirty="0">
                <a:solidFill>
                  <a:schemeClr val="accent5"/>
                </a:solidFill>
                <a:latin typeface="Consolas" panose="020B0609020204030204" pitchFamily="49" charset="0"/>
              </a:rPr>
              <a:t> --reservation=tutorial1 submit_python_mpi.sh</a:t>
            </a:r>
          </a:p>
        </p:txBody>
      </p:sp>
    </p:spTree>
    <p:extLst>
      <p:ext uri="{BB962C8B-B14F-4D97-AF65-F5344CB8AC3E}">
        <p14:creationId xmlns:p14="http://schemas.microsoft.com/office/powerpoint/2010/main" val="4184967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AB44BE0-2AE8-E34F-8FB1-0F2933D9E1FA}"/>
              </a:ext>
            </a:extLst>
          </p:cNvPr>
          <p:cNvSpPr>
            <a:spLocks noGrp="1"/>
          </p:cNvSpPr>
          <p:nvPr>
            <p:ph type="title"/>
          </p:nvPr>
        </p:nvSpPr>
        <p:spPr>
          <a:xfrm>
            <a:off x="838200" y="519673"/>
            <a:ext cx="10515600" cy="1325563"/>
          </a:xfrm>
        </p:spPr>
        <p:txBody>
          <a:bodyPr/>
          <a:lstStyle/>
          <a:p>
            <a:r>
              <a:rPr lang="en-US" sz="5400" dirty="0">
                <a:latin typeface="Helvetica Light"/>
              </a:rPr>
              <a:t>HPC Job Submission</a:t>
            </a:r>
            <a:br>
              <a:rPr lang="en-US" dirty="0"/>
            </a:br>
            <a:endParaRPr lang="en-US" dirty="0"/>
          </a:p>
        </p:txBody>
      </p:sp>
      <p:sp>
        <p:nvSpPr>
          <p:cNvPr id="2" name="object 2"/>
          <p:cNvSpPr txBox="1">
            <a:spLocks noGrp="1"/>
          </p:cNvSpPr>
          <p:nvPr>
            <p:ph idx="1"/>
          </p:nvPr>
        </p:nvSpPr>
        <p:spPr>
          <a:xfrm>
            <a:off x="838200" y="1653702"/>
            <a:ext cx="10515600" cy="4314063"/>
          </a:xfrm>
        </p:spPr>
        <p:txBody>
          <a:bodyPr>
            <a:normAutofit/>
          </a:bodyPr>
          <a:lstStyle/>
          <a:p>
            <a:pPr marL="0" marR="59144" indent="0">
              <a:spcBef>
                <a:spcPts val="188"/>
              </a:spcBef>
              <a:buNone/>
            </a:pPr>
            <a:r>
              <a:rPr lang="en-US" sz="3200" spc="-20" dirty="0">
                <a:cs typeface="Tahoma"/>
              </a:rPr>
              <a:t>Daniel Trahan</a:t>
            </a:r>
          </a:p>
          <a:p>
            <a:pPr marL="0" marR="59144" indent="0">
              <a:spcBef>
                <a:spcPts val="188"/>
              </a:spcBef>
              <a:buNone/>
            </a:pPr>
            <a:r>
              <a:rPr lang="en-US" sz="2400" spc="-20" dirty="0">
                <a:cs typeface="Tahoma"/>
                <a:hlinkClick r:id="rId2"/>
              </a:rPr>
              <a:t>Daniel.Trahan@Colorado.EDU</a:t>
            </a:r>
            <a:endParaRPr lang="en-US" sz="2400" spc="-20" dirty="0">
              <a:cs typeface="Tahoma"/>
            </a:endParaRPr>
          </a:p>
          <a:p>
            <a:pPr marL="0" marR="59144" indent="0">
              <a:spcBef>
                <a:spcPts val="188"/>
              </a:spcBef>
              <a:buNone/>
            </a:pPr>
            <a:r>
              <a:rPr lang="en-US" sz="2400" i="1" spc="-20" dirty="0">
                <a:solidFill>
                  <a:schemeClr val="bg1">
                    <a:lumMod val="65000"/>
                  </a:schemeClr>
                </a:solidFill>
                <a:cs typeface="Tahoma"/>
                <a:hlinkClick r:id="rId3"/>
              </a:rPr>
              <a:t>rc-help@colorado.edu</a:t>
            </a:r>
            <a:endParaRPr lang="en-US" sz="2400" i="1" spc="-20" dirty="0">
              <a:solidFill>
                <a:schemeClr val="bg1">
                  <a:lumMod val="65000"/>
                </a:schemeClr>
              </a:solidFill>
              <a:cs typeface="Tahoma"/>
            </a:endParaRPr>
          </a:p>
          <a:p>
            <a:pPr marL="0" marR="59144" indent="0">
              <a:spcBef>
                <a:spcPts val="188"/>
              </a:spcBef>
              <a:buNone/>
            </a:pPr>
            <a:r>
              <a:rPr lang="en-US" sz="2400" i="1" spc="-20" dirty="0">
                <a:solidFill>
                  <a:schemeClr val="bg1">
                    <a:lumMod val="65000"/>
                  </a:schemeClr>
                </a:solidFill>
                <a:cs typeface="Tahoma"/>
                <a:hlinkClick r:id="rId4"/>
              </a:rPr>
              <a:t>https://www.colorado.edu/rc</a:t>
            </a:r>
            <a:r>
              <a:rPr lang="en-US" sz="2400" i="1" spc="-20" dirty="0">
                <a:solidFill>
                  <a:schemeClr val="bg1">
                    <a:lumMod val="65000"/>
                  </a:schemeClr>
                </a:solidFill>
                <a:cs typeface="Tahoma"/>
              </a:rPr>
              <a:t> </a:t>
            </a:r>
          </a:p>
          <a:p>
            <a:pPr marL="0" marR="59144" indent="0">
              <a:spcBef>
                <a:spcPts val="188"/>
              </a:spcBef>
              <a:buNone/>
            </a:pPr>
            <a:endParaRPr lang="en-US" spc="-20" dirty="0">
              <a:cs typeface="Tahoma"/>
            </a:endParaRPr>
          </a:p>
          <a:p>
            <a:pPr marL="0" marR="59144" indent="0">
              <a:spcBef>
                <a:spcPts val="188"/>
              </a:spcBef>
              <a:buNone/>
            </a:pPr>
            <a:r>
              <a:rPr lang="en-US" spc="-20" dirty="0">
                <a:cs typeface="Tahoma"/>
              </a:rPr>
              <a:t>Sign in!  </a:t>
            </a:r>
            <a:r>
              <a:rPr lang="en-US" spc="-20" dirty="0">
                <a:cs typeface="Tahoma"/>
                <a:hlinkClick r:id="rId5"/>
              </a:rPr>
              <a:t>http://tinyurl.com/curc-names</a:t>
            </a:r>
            <a:r>
              <a:rPr lang="en-US" spc="-20" dirty="0">
                <a:cs typeface="Tahoma"/>
              </a:rPr>
              <a:t> </a:t>
            </a:r>
          </a:p>
          <a:p>
            <a:pPr marL="0" marR="59144" indent="0">
              <a:spcBef>
                <a:spcPts val="188"/>
              </a:spcBef>
              <a:buNone/>
            </a:pPr>
            <a:endParaRPr lang="en-US" spc="-20" dirty="0">
              <a:cs typeface="Tahoma"/>
            </a:endParaRPr>
          </a:p>
          <a:p>
            <a:pPr marL="0" marR="59144" indent="0">
              <a:spcBef>
                <a:spcPts val="188"/>
              </a:spcBef>
              <a:buNone/>
            </a:pPr>
            <a:r>
              <a:rPr lang="en-US" spc="-20" dirty="0">
                <a:cs typeface="Tahoma"/>
              </a:rPr>
              <a:t>Slides available for download at</a:t>
            </a:r>
          </a:p>
          <a:p>
            <a:pPr marL="0" marR="59144" indent="0">
              <a:spcBef>
                <a:spcPts val="188"/>
              </a:spcBef>
              <a:buNone/>
            </a:pPr>
            <a:r>
              <a:rPr lang="en-US" sz="2400" dirty="0">
                <a:solidFill>
                  <a:schemeClr val="accent5"/>
                </a:solidFill>
                <a:hlinkClick r:id="rId6"/>
              </a:rPr>
              <a:t>https://github.com/ResearchComputing/Supercomputing_Spin_Up_Spring_2020</a:t>
            </a:r>
            <a:endParaRPr lang="en-US" dirty="0">
              <a:solidFill>
                <a:schemeClr val="accent5"/>
              </a:solidFill>
            </a:endParaRPr>
          </a:p>
        </p:txBody>
      </p:sp>
      <p:sp>
        <p:nvSpPr>
          <p:cNvPr id="20" name="object 3">
            <a:extLst>
              <a:ext uri="{FF2B5EF4-FFF2-40B4-BE49-F238E27FC236}">
                <a16:creationId xmlns:a16="http://schemas.microsoft.com/office/drawing/2014/main" id="{EEE09EE2-D8EE-754E-8A32-715788A463C0}"/>
              </a:ext>
            </a:extLst>
          </p:cNvPr>
          <p:cNvSpPr txBox="1"/>
          <p:nvPr/>
        </p:nvSpPr>
        <p:spPr>
          <a:xfrm>
            <a:off x="2047088" y="5733959"/>
            <a:ext cx="8848439" cy="268055"/>
          </a:xfrm>
          <a:prstGeom prst="rect">
            <a:avLst/>
          </a:prstGeom>
        </p:spPr>
        <p:txBody>
          <a:bodyPr vert="horz" wrap="square" lIns="0" tIns="23909" rIns="0" bIns="0" rtlCol="0">
            <a:spAutoFit/>
          </a:bodyPr>
          <a:lstStyle/>
          <a:p>
            <a:pPr marL="25168"/>
            <a:r>
              <a:rPr lang="en-US" sz="1585" i="1" spc="-50" dirty="0">
                <a:cs typeface="Tahoma"/>
              </a:rPr>
              <a:t>Adapted from presentations by RC members Andrew Monaghan, Aaron Holt and John </a:t>
            </a:r>
            <a:r>
              <a:rPr lang="en-US" sz="1585" i="1" spc="-50" dirty="0" err="1">
                <a:cs typeface="Tahoma"/>
              </a:rPr>
              <a:t>Blaas</a:t>
            </a:r>
            <a:r>
              <a:rPr lang="en-US" sz="1585" i="1" spc="-50" dirty="0">
                <a:cs typeface="Tahoma"/>
              </a:rPr>
              <a:t>: </a:t>
            </a:r>
            <a:r>
              <a:rPr lang="en-US" sz="1585" i="1" spc="-50" dirty="0">
                <a:cs typeface="Tahoma"/>
                <a:hlinkClick r:id="rId7">
                  <a:extLst>
                    <a:ext uri="{A12FA001-AC4F-418D-AE19-62706E023703}">
                      <ahyp:hlinkClr xmlns:ahyp="http://schemas.microsoft.com/office/drawing/2018/hyperlinkcolor" val="tx"/>
                    </a:ext>
                  </a:extLst>
                </a:hlinkClick>
              </a:rPr>
              <a:t>1</a:t>
            </a:r>
            <a:r>
              <a:rPr lang="en-US" sz="1585" i="1" spc="-50" dirty="0">
                <a:cs typeface="Tahoma"/>
              </a:rPr>
              <a:t>, </a:t>
            </a:r>
            <a:r>
              <a:rPr lang="en-US" sz="1585" i="1" spc="-50" dirty="0">
                <a:cs typeface="Tahoma"/>
                <a:hlinkClick r:id="rId8">
                  <a:extLst>
                    <a:ext uri="{A12FA001-AC4F-418D-AE19-62706E023703}">
                      <ahyp:hlinkClr xmlns:ahyp="http://schemas.microsoft.com/office/drawing/2018/hyperlinkcolor" val="tx"/>
                    </a:ext>
                  </a:extLst>
                </a:hlinkClick>
              </a:rPr>
              <a:t>2</a:t>
            </a:r>
            <a:r>
              <a:rPr lang="en-US" sz="1585" i="1" spc="-50" dirty="0">
                <a:cs typeface="Tahoma"/>
              </a:rPr>
              <a:t>, </a:t>
            </a:r>
            <a:r>
              <a:rPr lang="en-US" sz="1585" i="1" spc="-50" dirty="0">
                <a:cs typeface="Tahoma"/>
                <a:hlinkClick r:id="rId9">
                  <a:extLst>
                    <a:ext uri="{A12FA001-AC4F-418D-AE19-62706E023703}">
                      <ahyp:hlinkClr xmlns:ahyp="http://schemas.microsoft.com/office/drawing/2018/hyperlinkcolor" val="tx"/>
                    </a:ext>
                  </a:extLst>
                </a:hlinkClick>
              </a:rPr>
              <a:t>3</a:t>
            </a:r>
            <a:r>
              <a:rPr lang="en-US" sz="1585" i="1" spc="-50" dirty="0">
                <a:cs typeface="Tahoma"/>
              </a:rPr>
              <a:t>, </a:t>
            </a:r>
            <a:r>
              <a:rPr lang="en-US" sz="1585" i="1" spc="-50" dirty="0">
                <a:cs typeface="Tahoma"/>
                <a:hlinkClick r:id="rId10">
                  <a:extLst>
                    <a:ext uri="{A12FA001-AC4F-418D-AE19-62706E023703}">
                      <ahyp:hlinkClr xmlns:ahyp="http://schemas.microsoft.com/office/drawing/2018/hyperlinkcolor" val="tx"/>
                    </a:ext>
                  </a:extLst>
                </a:hlinkClick>
              </a:rPr>
              <a:t>4</a:t>
            </a:r>
            <a:r>
              <a:rPr lang="en-US" sz="1585" i="1" spc="-50" dirty="0">
                <a:cs typeface="Tahoma"/>
              </a:rPr>
              <a:t>. </a:t>
            </a:r>
            <a:endParaRPr sz="1585" i="1" dirty="0">
              <a:cs typeface="Courier New"/>
            </a:endParaRPr>
          </a:p>
        </p:txBody>
      </p:sp>
      <p:sp>
        <p:nvSpPr>
          <p:cNvPr id="3" name="Date Placeholder 2">
            <a:extLst>
              <a:ext uri="{FF2B5EF4-FFF2-40B4-BE49-F238E27FC236}">
                <a16:creationId xmlns:a16="http://schemas.microsoft.com/office/drawing/2014/main" id="{2F749640-6454-CB44-BD27-14A679ED205D}"/>
              </a:ext>
            </a:extLst>
          </p:cNvPr>
          <p:cNvSpPr>
            <a:spLocks noGrp="1"/>
          </p:cNvSpPr>
          <p:nvPr>
            <p:ph type="dt" sz="half" idx="10"/>
          </p:nvPr>
        </p:nvSpPr>
        <p:spPr/>
        <p:txBody>
          <a:bodyPr/>
          <a:lstStyle/>
          <a:p>
            <a:fld id="{C74C8456-C299-4412-8F32-B1112ABF94AA}" type="datetime1">
              <a:rPr lang="en-US" smtClean="0"/>
              <a:t>4/10/2020</a:t>
            </a:fld>
            <a:endParaRPr lang="en-US" dirty="0"/>
          </a:p>
        </p:txBody>
      </p:sp>
      <p:sp>
        <p:nvSpPr>
          <p:cNvPr id="4" name="Footer Placeholder 3">
            <a:extLst>
              <a:ext uri="{FF2B5EF4-FFF2-40B4-BE49-F238E27FC236}">
                <a16:creationId xmlns:a16="http://schemas.microsoft.com/office/drawing/2014/main" id="{38AAE535-FB87-EC4B-B49C-EE293B15E4CA}"/>
              </a:ext>
            </a:extLst>
          </p:cNvPr>
          <p:cNvSpPr>
            <a:spLocks noGrp="1"/>
          </p:cNvSpPr>
          <p:nvPr>
            <p:ph type="ftr" sz="quarter" idx="11"/>
          </p:nvPr>
        </p:nvSpPr>
        <p:spPr/>
        <p:txBody>
          <a:bodyPr/>
          <a:lstStyle/>
          <a:p>
            <a:r>
              <a:rPr lang="en-US" dirty="0"/>
              <a:t>HPC Job Submission</a:t>
            </a:r>
          </a:p>
        </p:txBody>
      </p:sp>
      <p:sp>
        <p:nvSpPr>
          <p:cNvPr id="5" name="Slide Number Placeholder 4">
            <a:extLst>
              <a:ext uri="{FF2B5EF4-FFF2-40B4-BE49-F238E27FC236}">
                <a16:creationId xmlns:a16="http://schemas.microsoft.com/office/drawing/2014/main" id="{1591AB1A-E2B2-EC49-9DDF-5363915B20AF}"/>
              </a:ext>
            </a:extLst>
          </p:cNvPr>
          <p:cNvSpPr>
            <a:spLocks noGrp="1"/>
          </p:cNvSpPr>
          <p:nvPr>
            <p:ph type="sldNum" sz="quarter" idx="12"/>
          </p:nvPr>
        </p:nvSpPr>
        <p:spPr/>
        <p:txBody>
          <a:bodyPr/>
          <a:lstStyle/>
          <a:p>
            <a:fld id="{DD321DBF-325B-3546-BAAF-4F6E3B3181FF}" type="slidenum">
              <a:rPr lang="en-US" smtClean="0"/>
              <a:t>2</a:t>
            </a:fld>
            <a:endParaRPr lang="en-US"/>
          </a:p>
        </p:txBody>
      </p:sp>
    </p:spTree>
    <p:extLst>
      <p:ext uri="{BB962C8B-B14F-4D97-AF65-F5344CB8AC3E}">
        <p14:creationId xmlns:p14="http://schemas.microsoft.com/office/powerpoint/2010/main" val="434616993"/>
      </p:ext>
    </p:extLst>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latin typeface="Helvetica Light"/>
              </a:rPr>
              <a:t>Interactive jobs</a:t>
            </a:r>
          </a:p>
        </p:txBody>
      </p:sp>
      <p:sp>
        <p:nvSpPr>
          <p:cNvPr id="10" name="Content Placeholder 9">
            <a:extLst>
              <a:ext uri="{FF2B5EF4-FFF2-40B4-BE49-F238E27FC236}">
                <a16:creationId xmlns:a16="http://schemas.microsoft.com/office/drawing/2014/main" id="{44286684-B7A3-E140-9994-229A54E18DCC}"/>
              </a:ext>
            </a:extLst>
          </p:cNvPr>
          <p:cNvSpPr>
            <a:spLocks noGrp="1"/>
          </p:cNvSpPr>
          <p:nvPr>
            <p:ph idx="1"/>
          </p:nvPr>
        </p:nvSpPr>
        <p:spPr/>
        <p:txBody>
          <a:bodyPr/>
          <a:lstStyle/>
          <a:p>
            <a:pPr marL="241100" indent="-228411">
              <a:spcBef>
                <a:spcPts val="650"/>
              </a:spcBef>
              <a:buClr>
                <a:srgbClr val="A9A57C"/>
              </a:buClr>
              <a:tabLst>
                <a:tab pos="241100" algn="l"/>
              </a:tabLst>
            </a:pPr>
            <a:r>
              <a:rPr lang="en-US" sz="2398" dirty="0">
                <a:solidFill>
                  <a:srgbClr val="2F2B20"/>
                </a:solidFill>
                <a:cs typeface="Arial"/>
              </a:rPr>
              <a:t>Sometimes </a:t>
            </a:r>
            <a:r>
              <a:rPr lang="en-US" sz="2398" spc="16" dirty="0">
                <a:solidFill>
                  <a:srgbClr val="2F2B20"/>
                </a:solidFill>
                <a:cs typeface="Arial"/>
              </a:rPr>
              <a:t>we </a:t>
            </a:r>
            <a:r>
              <a:rPr lang="en-US" sz="2398" spc="26" dirty="0">
                <a:solidFill>
                  <a:srgbClr val="2F2B20"/>
                </a:solidFill>
                <a:cs typeface="Arial"/>
              </a:rPr>
              <a:t>want </a:t>
            </a:r>
            <a:r>
              <a:rPr lang="en-US" sz="2398" spc="6" dirty="0">
                <a:solidFill>
                  <a:srgbClr val="2F2B20"/>
                </a:solidFill>
                <a:cs typeface="Arial"/>
              </a:rPr>
              <a:t>our </a:t>
            </a:r>
            <a:r>
              <a:rPr lang="en-US" sz="2398" spc="36" dirty="0">
                <a:solidFill>
                  <a:srgbClr val="2F2B20"/>
                </a:solidFill>
                <a:cs typeface="Arial"/>
              </a:rPr>
              <a:t>job </a:t>
            </a:r>
            <a:r>
              <a:rPr lang="en-US" sz="2398" spc="55" dirty="0">
                <a:solidFill>
                  <a:srgbClr val="2F2B20"/>
                </a:solidFill>
                <a:cs typeface="Arial"/>
              </a:rPr>
              <a:t>to </a:t>
            </a:r>
            <a:r>
              <a:rPr lang="en-US" sz="2398" spc="-6" dirty="0">
                <a:solidFill>
                  <a:srgbClr val="2F2B20"/>
                </a:solidFill>
                <a:cs typeface="Arial"/>
              </a:rPr>
              <a:t>run in </a:t>
            </a:r>
            <a:r>
              <a:rPr lang="en-US" sz="2398" spc="6" dirty="0">
                <a:solidFill>
                  <a:srgbClr val="2F2B20"/>
                </a:solidFill>
                <a:cs typeface="Arial"/>
              </a:rPr>
              <a:t>the</a:t>
            </a:r>
            <a:r>
              <a:rPr lang="en-US" sz="2398" spc="-224" dirty="0">
                <a:solidFill>
                  <a:srgbClr val="2F2B20"/>
                </a:solidFill>
                <a:cs typeface="Arial"/>
              </a:rPr>
              <a:t> </a:t>
            </a:r>
            <a:r>
              <a:rPr lang="en-US" sz="2398" spc="26" dirty="0">
                <a:solidFill>
                  <a:srgbClr val="2F2B20"/>
                </a:solidFill>
                <a:cs typeface="Arial"/>
              </a:rPr>
              <a:t>background</a:t>
            </a:r>
            <a:endParaRPr lang="en-US" sz="2398" dirty="0">
              <a:cs typeface="Arial"/>
            </a:endParaRPr>
          </a:p>
          <a:p>
            <a:pPr marL="241100" indent="-228411">
              <a:spcBef>
                <a:spcPts val="555"/>
              </a:spcBef>
              <a:buClr>
                <a:srgbClr val="A9A57C"/>
              </a:buClr>
              <a:tabLst>
                <a:tab pos="241100" algn="l"/>
              </a:tabLst>
            </a:pPr>
            <a:r>
              <a:rPr lang="en-US" sz="2398" dirty="0">
                <a:solidFill>
                  <a:srgbClr val="2F2B20"/>
                </a:solidFill>
                <a:cs typeface="Arial"/>
              </a:rPr>
              <a:t>Sometimes </a:t>
            </a:r>
            <a:r>
              <a:rPr lang="en-US" sz="2398" spc="16" dirty="0">
                <a:solidFill>
                  <a:srgbClr val="2F2B20"/>
                </a:solidFill>
                <a:cs typeface="Arial"/>
              </a:rPr>
              <a:t>we </a:t>
            </a:r>
            <a:r>
              <a:rPr lang="en-US" sz="2398" spc="26" dirty="0">
                <a:solidFill>
                  <a:srgbClr val="2F2B20"/>
                </a:solidFill>
                <a:cs typeface="Arial"/>
              </a:rPr>
              <a:t>want </a:t>
            </a:r>
            <a:r>
              <a:rPr lang="en-US" sz="2398" spc="55" dirty="0">
                <a:solidFill>
                  <a:srgbClr val="2F2B20"/>
                </a:solidFill>
                <a:cs typeface="Arial"/>
              </a:rPr>
              <a:t>to </a:t>
            </a:r>
            <a:r>
              <a:rPr lang="en-US" sz="2398" spc="36" dirty="0">
                <a:solidFill>
                  <a:srgbClr val="2F2B20"/>
                </a:solidFill>
                <a:cs typeface="Arial"/>
              </a:rPr>
              <a:t>work </a:t>
            </a:r>
            <a:r>
              <a:rPr lang="en-US" sz="2398" spc="-6" dirty="0">
                <a:solidFill>
                  <a:srgbClr val="2F2B20"/>
                </a:solidFill>
                <a:cs typeface="Arial"/>
              </a:rPr>
              <a:t>on </a:t>
            </a:r>
            <a:r>
              <a:rPr lang="en-US" sz="2398" spc="10" dirty="0">
                <a:solidFill>
                  <a:srgbClr val="2F2B20"/>
                </a:solidFill>
                <a:cs typeface="Arial"/>
              </a:rPr>
              <a:t>program </a:t>
            </a:r>
            <a:r>
              <a:rPr lang="en-US" sz="2398" spc="-6" dirty="0">
                <a:solidFill>
                  <a:srgbClr val="2F2B20"/>
                </a:solidFill>
                <a:cs typeface="Arial"/>
              </a:rPr>
              <a:t>in </a:t>
            </a:r>
            <a:r>
              <a:rPr lang="en-US" sz="2398" spc="-40" dirty="0">
                <a:solidFill>
                  <a:srgbClr val="2F2B20"/>
                </a:solidFill>
                <a:cs typeface="Arial"/>
              </a:rPr>
              <a:t>real</a:t>
            </a:r>
            <a:r>
              <a:rPr lang="en-US" sz="2398" spc="-234" dirty="0">
                <a:solidFill>
                  <a:srgbClr val="2F2B20"/>
                </a:solidFill>
                <a:cs typeface="Arial"/>
              </a:rPr>
              <a:t> </a:t>
            </a:r>
            <a:r>
              <a:rPr lang="en-US" sz="2398" spc="16" dirty="0">
                <a:solidFill>
                  <a:srgbClr val="2F2B20"/>
                </a:solidFill>
                <a:cs typeface="Arial"/>
              </a:rPr>
              <a:t>time</a:t>
            </a:r>
          </a:p>
          <a:p>
            <a:pPr marL="1147133" lvl="1" indent="-228411">
              <a:spcBef>
                <a:spcPts val="555"/>
              </a:spcBef>
              <a:buClr>
                <a:srgbClr val="A9A57C"/>
              </a:buClr>
              <a:tabLst>
                <a:tab pos="241100" algn="l"/>
              </a:tabLst>
            </a:pPr>
            <a:r>
              <a:rPr lang="en-US" sz="2398" spc="16" dirty="0">
                <a:solidFill>
                  <a:srgbClr val="2F2B20"/>
                </a:solidFill>
                <a:cs typeface="Arial"/>
              </a:rPr>
              <a:t>Great for testing, debugging</a:t>
            </a:r>
            <a:endParaRPr lang="en-US" sz="2398" dirty="0">
              <a:cs typeface="Arial"/>
            </a:endParaRPr>
          </a:p>
          <a:p>
            <a:pPr marL="241100" indent="-228411">
              <a:spcBef>
                <a:spcPts val="585"/>
              </a:spcBef>
              <a:buClr>
                <a:srgbClr val="A9A57C"/>
              </a:buClr>
              <a:tabLst>
                <a:tab pos="241100" algn="l"/>
              </a:tabLst>
            </a:pPr>
            <a:r>
              <a:rPr lang="en-US" sz="2398" spc="-20" dirty="0">
                <a:solidFill>
                  <a:srgbClr val="2F2B20"/>
                </a:solidFill>
                <a:cs typeface="Arial"/>
              </a:rPr>
              <a:t>For </a:t>
            </a:r>
            <a:r>
              <a:rPr lang="en-US" sz="2398" dirty="0">
                <a:solidFill>
                  <a:srgbClr val="2F2B20"/>
                </a:solidFill>
                <a:cs typeface="Arial"/>
              </a:rPr>
              <a:t>example, let’s </a:t>
            </a:r>
            <a:r>
              <a:rPr lang="en-US" sz="2398" spc="-6" dirty="0">
                <a:solidFill>
                  <a:srgbClr val="2F2B20"/>
                </a:solidFill>
                <a:cs typeface="Arial"/>
              </a:rPr>
              <a:t>run the </a:t>
            </a:r>
            <a:r>
              <a:rPr lang="en-US" sz="2398" spc="26" dirty="0">
                <a:solidFill>
                  <a:srgbClr val="2F2B20"/>
                </a:solidFill>
                <a:cs typeface="Arial"/>
              </a:rPr>
              <a:t>R job we previously ran as a batch job, but this time let’s do it interactively…</a:t>
            </a:r>
            <a:endParaRPr lang="en-US" sz="2398" dirty="0">
              <a:cs typeface="Arial"/>
            </a:endParaRPr>
          </a:p>
          <a:p>
            <a:endParaRPr lang="en-US" dirty="0"/>
          </a:p>
        </p:txBody>
      </p:sp>
      <p:sp>
        <p:nvSpPr>
          <p:cNvPr id="3" name="Date Placeholder 2">
            <a:extLst>
              <a:ext uri="{FF2B5EF4-FFF2-40B4-BE49-F238E27FC236}">
                <a16:creationId xmlns:a16="http://schemas.microsoft.com/office/drawing/2014/main" id="{A39D5111-7938-D44A-9EBB-FD18340885AC}"/>
              </a:ext>
            </a:extLst>
          </p:cNvPr>
          <p:cNvSpPr>
            <a:spLocks noGrp="1"/>
          </p:cNvSpPr>
          <p:nvPr>
            <p:ph type="dt" sz="half" idx="10"/>
          </p:nvPr>
        </p:nvSpPr>
        <p:spPr/>
        <p:txBody>
          <a:bodyPr/>
          <a:lstStyle/>
          <a:p>
            <a:fld id="{F713C442-C85D-4A8B-9ED7-6DECDD6E39F3}" type="datetime1">
              <a:rPr lang="en-US" smtClean="0"/>
              <a:t>4/10/2020</a:t>
            </a:fld>
            <a:endParaRPr lang="en-US"/>
          </a:p>
        </p:txBody>
      </p:sp>
      <p:sp>
        <p:nvSpPr>
          <p:cNvPr id="4" name="Footer Placeholder 3">
            <a:extLst>
              <a:ext uri="{FF2B5EF4-FFF2-40B4-BE49-F238E27FC236}">
                <a16:creationId xmlns:a16="http://schemas.microsoft.com/office/drawing/2014/main" id="{542A0989-5D4A-034D-AB98-D1188803BDF5}"/>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A6B9882D-9A91-4A45-A0A9-648D20BF3B6C}"/>
              </a:ext>
            </a:extLst>
          </p:cNvPr>
          <p:cNvSpPr>
            <a:spLocks noGrp="1"/>
          </p:cNvSpPr>
          <p:nvPr>
            <p:ph type="sldNum" sz="quarter" idx="12"/>
          </p:nvPr>
        </p:nvSpPr>
        <p:spPr/>
        <p:txBody>
          <a:bodyPr/>
          <a:lstStyle/>
          <a:p>
            <a:fld id="{DD321DBF-325B-3546-BAAF-4F6E3B3181FF}" type="slidenum">
              <a:rPr lang="en-US" smtClean="0"/>
              <a:t>20</a:t>
            </a:fld>
            <a:endParaRPr lang="en-US"/>
          </a:p>
        </p:txBody>
      </p:sp>
    </p:spTree>
    <p:extLst>
      <p:ext uri="{BB962C8B-B14F-4D97-AF65-F5344CB8AC3E}">
        <p14:creationId xmlns:p14="http://schemas.microsoft.com/office/powerpoint/2010/main" val="29783375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latin typeface="Helvetica Light"/>
              </a:rPr>
              <a:t>Running an interactive job</a:t>
            </a:r>
          </a:p>
        </p:txBody>
      </p:sp>
      <p:sp>
        <p:nvSpPr>
          <p:cNvPr id="10" name="Content Placeholder 9">
            <a:extLst>
              <a:ext uri="{FF2B5EF4-FFF2-40B4-BE49-F238E27FC236}">
                <a16:creationId xmlns:a16="http://schemas.microsoft.com/office/drawing/2014/main" id="{840D7DB7-BB6D-054E-88FF-BB99BF98BD9D}"/>
              </a:ext>
            </a:extLst>
          </p:cNvPr>
          <p:cNvSpPr>
            <a:spLocks noGrp="1"/>
          </p:cNvSpPr>
          <p:nvPr>
            <p:ph idx="1"/>
          </p:nvPr>
        </p:nvSpPr>
        <p:spPr>
          <a:xfrm>
            <a:off x="636319" y="1801875"/>
            <a:ext cx="11155879" cy="3684526"/>
          </a:xfrm>
        </p:spPr>
        <p:txBody>
          <a:bodyPr>
            <a:normAutofit fontScale="92500" lnSpcReduction="10000"/>
          </a:bodyPr>
          <a:lstStyle/>
          <a:p>
            <a:pPr marL="241100" marR="5075" indent="-228411">
              <a:lnSpc>
                <a:spcPts val="2368"/>
              </a:lnSpc>
              <a:spcBef>
                <a:spcPts val="600"/>
              </a:spcBef>
              <a:buClr>
                <a:srgbClr val="A9A57C"/>
              </a:buClr>
              <a:tabLst>
                <a:tab pos="240465" algn="l"/>
                <a:tab pos="241100" algn="l"/>
              </a:tabLst>
            </a:pPr>
            <a:r>
              <a:rPr lang="en-US" sz="2400" dirty="0"/>
              <a:t>T</a:t>
            </a:r>
            <a:r>
              <a:rPr lang="en-US" sz="2400" spc="-145" dirty="0">
                <a:solidFill>
                  <a:srgbClr val="2F2B20"/>
                </a:solidFill>
                <a:cs typeface="Arial"/>
              </a:rPr>
              <a:t>o </a:t>
            </a:r>
            <a:r>
              <a:rPr lang="en-US" sz="2400" spc="30" dirty="0">
                <a:solidFill>
                  <a:srgbClr val="2F2B20"/>
                </a:solidFill>
                <a:cs typeface="Arial"/>
              </a:rPr>
              <a:t>work with </a:t>
            </a:r>
            <a:r>
              <a:rPr lang="en-US" sz="2400" spc="16" dirty="0">
                <a:solidFill>
                  <a:srgbClr val="2F2B20"/>
                </a:solidFill>
                <a:cs typeface="Arial"/>
              </a:rPr>
              <a:t>R </a:t>
            </a:r>
            <a:r>
              <a:rPr lang="en-US" sz="2400" spc="-10" dirty="0">
                <a:solidFill>
                  <a:srgbClr val="2F2B20"/>
                </a:solidFill>
                <a:cs typeface="Arial"/>
              </a:rPr>
              <a:t>interactively, </a:t>
            </a:r>
            <a:r>
              <a:rPr lang="en-US" sz="2400" spc="6" dirty="0">
                <a:solidFill>
                  <a:srgbClr val="2F2B20"/>
                </a:solidFill>
                <a:cs typeface="Arial"/>
              </a:rPr>
              <a:t>we </a:t>
            </a:r>
            <a:r>
              <a:rPr lang="en-US" sz="2400" dirty="0">
                <a:solidFill>
                  <a:srgbClr val="2F2B20"/>
                </a:solidFill>
                <a:cs typeface="Arial"/>
              </a:rPr>
              <a:t>request </a:t>
            </a:r>
            <a:r>
              <a:rPr lang="en-US" sz="2400" spc="10" dirty="0">
                <a:solidFill>
                  <a:srgbClr val="2F2B20"/>
                </a:solidFill>
                <a:cs typeface="Arial"/>
              </a:rPr>
              <a:t>time from </a:t>
            </a:r>
            <a:r>
              <a:rPr lang="en-US" sz="2400" dirty="0">
                <a:solidFill>
                  <a:srgbClr val="2F2B20"/>
                </a:solidFill>
                <a:cs typeface="Arial"/>
              </a:rPr>
              <a:t>Summit</a:t>
            </a:r>
            <a:endParaRPr lang="en-US" sz="2400" dirty="0">
              <a:cs typeface="Arial"/>
            </a:endParaRPr>
          </a:p>
          <a:p>
            <a:pPr marL="241100" marR="441594" indent="-228411">
              <a:lnSpc>
                <a:spcPts val="2368"/>
              </a:lnSpc>
              <a:spcBef>
                <a:spcPts val="600"/>
              </a:spcBef>
              <a:buClr>
                <a:srgbClr val="A9A57C"/>
              </a:buClr>
              <a:tabLst>
                <a:tab pos="240465" algn="l"/>
                <a:tab pos="241100" algn="l"/>
              </a:tabLst>
            </a:pPr>
            <a:r>
              <a:rPr lang="en-US" sz="2400" spc="-26" dirty="0">
                <a:solidFill>
                  <a:srgbClr val="2F2B20"/>
                </a:solidFill>
                <a:cs typeface="Arial"/>
              </a:rPr>
              <a:t>When </a:t>
            </a:r>
            <a:r>
              <a:rPr lang="en-US" sz="2400" dirty="0">
                <a:solidFill>
                  <a:srgbClr val="2F2B20"/>
                </a:solidFill>
                <a:cs typeface="Arial"/>
              </a:rPr>
              <a:t>the </a:t>
            </a:r>
            <a:r>
              <a:rPr lang="en-US" sz="2400" spc="-6" dirty="0">
                <a:solidFill>
                  <a:srgbClr val="2F2B20"/>
                </a:solidFill>
                <a:cs typeface="Arial"/>
              </a:rPr>
              <a:t>resources </a:t>
            </a:r>
            <a:r>
              <a:rPr lang="en-US" sz="2400" spc="16" dirty="0">
                <a:solidFill>
                  <a:srgbClr val="2F2B20"/>
                </a:solidFill>
                <a:cs typeface="Arial"/>
              </a:rPr>
              <a:t>become </a:t>
            </a:r>
            <a:r>
              <a:rPr lang="en-US" sz="2400" spc="-16" dirty="0">
                <a:solidFill>
                  <a:srgbClr val="2F2B20"/>
                </a:solidFill>
                <a:cs typeface="Arial"/>
              </a:rPr>
              <a:t>available </a:t>
            </a:r>
            <a:r>
              <a:rPr lang="en-US" sz="2400" dirty="0">
                <a:solidFill>
                  <a:srgbClr val="2F2B20"/>
                </a:solidFill>
                <a:cs typeface="Arial"/>
              </a:rPr>
              <a:t>the job starts</a:t>
            </a:r>
            <a:endParaRPr lang="en-US" sz="2400" dirty="0">
              <a:cs typeface="Arial"/>
            </a:endParaRPr>
          </a:p>
          <a:p>
            <a:pPr marL="241100" indent="-228411">
              <a:spcBef>
                <a:spcPts val="600"/>
              </a:spcBef>
              <a:buClr>
                <a:srgbClr val="A9A57C"/>
              </a:buClr>
              <a:tabLst>
                <a:tab pos="240465" algn="l"/>
                <a:tab pos="241100" algn="l"/>
              </a:tabLst>
            </a:pPr>
            <a:r>
              <a:rPr lang="en-US" sz="2400" spc="10" dirty="0">
                <a:solidFill>
                  <a:srgbClr val="2F2B20"/>
                </a:solidFill>
                <a:cs typeface="Arial"/>
              </a:rPr>
              <a:t>Commands </a:t>
            </a:r>
            <a:r>
              <a:rPr lang="en-US" sz="2400" spc="50" dirty="0">
                <a:solidFill>
                  <a:srgbClr val="2F2B20"/>
                </a:solidFill>
                <a:cs typeface="Arial"/>
              </a:rPr>
              <a:t>to</a:t>
            </a:r>
            <a:r>
              <a:rPr lang="en-US" sz="2400" spc="-20" dirty="0">
                <a:solidFill>
                  <a:srgbClr val="2F2B20"/>
                </a:solidFill>
                <a:cs typeface="Arial"/>
              </a:rPr>
              <a:t> </a:t>
            </a:r>
            <a:r>
              <a:rPr lang="en-US" sz="2400" spc="-6" dirty="0">
                <a:solidFill>
                  <a:srgbClr val="2F2B20"/>
                </a:solidFill>
                <a:cs typeface="Arial"/>
              </a:rPr>
              <a:t>run:</a:t>
            </a:r>
            <a:endParaRPr lang="en-US" sz="2400" dirty="0">
              <a:cs typeface="Arial"/>
            </a:endParaRPr>
          </a:p>
          <a:p>
            <a:pPr marL="582894" indent="0">
              <a:spcBef>
                <a:spcPts val="458"/>
              </a:spcBef>
              <a:buNone/>
            </a:pPr>
            <a:endParaRPr lang="en-US" sz="2400" dirty="0">
              <a:solidFill>
                <a:srgbClr val="0070C0"/>
              </a:solidFill>
              <a:latin typeface="Consolas" panose="020B0609020204030204" pitchFamily="49" charset="0"/>
              <a:cs typeface="Consolas" panose="020B0609020204030204" pitchFamily="49" charset="0"/>
            </a:endParaRPr>
          </a:p>
          <a:p>
            <a:pPr marL="582894" indent="0">
              <a:spcBef>
                <a:spcPts val="458"/>
              </a:spcBef>
              <a:buNone/>
            </a:pPr>
            <a:endParaRPr lang="en-US" sz="2400" dirty="0">
              <a:solidFill>
                <a:srgbClr val="0070C0"/>
              </a:solidFill>
              <a:latin typeface="Consolas" panose="020B0609020204030204" pitchFamily="49" charset="0"/>
              <a:cs typeface="Consolas" panose="020B0609020204030204" pitchFamily="49" charset="0"/>
            </a:endParaRPr>
          </a:p>
          <a:p>
            <a:pPr marL="241100" indent="-228411">
              <a:spcBef>
                <a:spcPts val="355"/>
              </a:spcBef>
              <a:buClr>
                <a:srgbClr val="A9A57C"/>
              </a:buClr>
              <a:tabLst>
                <a:tab pos="240465" algn="l"/>
                <a:tab pos="241100" algn="l"/>
              </a:tabLst>
            </a:pPr>
            <a:r>
              <a:rPr lang="en-US" sz="2400" spc="-6" dirty="0">
                <a:solidFill>
                  <a:srgbClr val="2F2B20"/>
                </a:solidFill>
                <a:cs typeface="Arial"/>
              </a:rPr>
              <a:t>Once </a:t>
            </a:r>
            <a:r>
              <a:rPr lang="en-US" sz="2400" spc="6" dirty="0">
                <a:solidFill>
                  <a:srgbClr val="2F2B20"/>
                </a:solidFill>
                <a:cs typeface="Arial"/>
              </a:rPr>
              <a:t>we </a:t>
            </a:r>
            <a:r>
              <a:rPr lang="en-US" sz="2400" spc="-16" dirty="0">
                <a:solidFill>
                  <a:srgbClr val="2F2B20"/>
                </a:solidFill>
                <a:cs typeface="Arial"/>
              </a:rPr>
              <a:t>receive </a:t>
            </a:r>
            <a:r>
              <a:rPr lang="en-US" sz="2400" spc="-46" dirty="0">
                <a:solidFill>
                  <a:srgbClr val="2F2B20"/>
                </a:solidFill>
                <a:cs typeface="Arial"/>
              </a:rPr>
              <a:t>a </a:t>
            </a:r>
            <a:r>
              <a:rPr lang="en-US" sz="2400" spc="30" dirty="0">
                <a:solidFill>
                  <a:srgbClr val="2F2B20"/>
                </a:solidFill>
                <a:cs typeface="Arial"/>
              </a:rPr>
              <a:t>prompt,</a:t>
            </a:r>
            <a:r>
              <a:rPr lang="en-US" sz="2400" spc="65" dirty="0">
                <a:solidFill>
                  <a:srgbClr val="2F2B20"/>
                </a:solidFill>
                <a:cs typeface="Arial"/>
              </a:rPr>
              <a:t> </a:t>
            </a:r>
            <a:r>
              <a:rPr lang="en-US" sz="2400" dirty="0">
                <a:solidFill>
                  <a:srgbClr val="2F2B20"/>
                </a:solidFill>
                <a:cs typeface="Arial"/>
              </a:rPr>
              <a:t>then:</a:t>
            </a:r>
          </a:p>
          <a:p>
            <a:pPr marL="241100" indent="-228411">
              <a:spcBef>
                <a:spcPts val="355"/>
              </a:spcBef>
              <a:buClr>
                <a:srgbClr val="A9A57C"/>
              </a:buClr>
              <a:tabLst>
                <a:tab pos="240465" algn="l"/>
                <a:tab pos="241100" algn="l"/>
              </a:tabLst>
            </a:pPr>
            <a:endParaRPr lang="en-US" sz="2400" dirty="0">
              <a:solidFill>
                <a:srgbClr val="2F2B20"/>
              </a:solidFill>
              <a:cs typeface="Arial"/>
            </a:endParaRPr>
          </a:p>
          <a:p>
            <a:pPr marL="241100" indent="-228411">
              <a:spcBef>
                <a:spcPts val="355"/>
              </a:spcBef>
              <a:buClr>
                <a:srgbClr val="A9A57C"/>
              </a:buClr>
              <a:tabLst>
                <a:tab pos="240465" algn="l"/>
                <a:tab pos="241100" algn="l"/>
              </a:tabLst>
            </a:pPr>
            <a:endParaRPr lang="en-US" sz="2400" dirty="0">
              <a:cs typeface="Arial"/>
            </a:endParaRPr>
          </a:p>
          <a:p>
            <a:pPr marL="241100" indent="-228411">
              <a:spcBef>
                <a:spcPts val="355"/>
              </a:spcBef>
              <a:buClr>
                <a:srgbClr val="A9A57C"/>
              </a:buClr>
              <a:tabLst>
                <a:tab pos="240465" algn="l"/>
                <a:tab pos="241100" algn="l"/>
              </a:tabLst>
            </a:pPr>
            <a:endParaRPr lang="en-US" sz="2400" dirty="0">
              <a:cs typeface="Arial"/>
            </a:endParaRPr>
          </a:p>
          <a:p>
            <a:pPr marL="582894" marR="4861348" indent="0">
              <a:lnSpc>
                <a:spcPct val="100000"/>
              </a:lnSpc>
              <a:spcBef>
                <a:spcPts val="40"/>
              </a:spcBef>
              <a:buNone/>
            </a:pPr>
            <a:endParaRPr lang="en-US" sz="2400" dirty="0">
              <a:solidFill>
                <a:srgbClr val="0070C0"/>
              </a:solidFill>
              <a:latin typeface="Consolas" panose="020B0609020204030204" pitchFamily="49" charset="0"/>
              <a:cs typeface="Consolas" panose="020B0609020204030204" pitchFamily="49" charset="0"/>
            </a:endParaRPr>
          </a:p>
          <a:p>
            <a:pPr marL="241100" indent="-228411">
              <a:spcBef>
                <a:spcPts val="224"/>
              </a:spcBef>
              <a:buClr>
                <a:srgbClr val="A9A57C"/>
              </a:buClr>
              <a:tabLst>
                <a:tab pos="240465" algn="l"/>
                <a:tab pos="241100" algn="l"/>
              </a:tabLst>
            </a:pPr>
            <a:r>
              <a:rPr lang="en-US" sz="2400" spc="-6" dirty="0">
                <a:solidFill>
                  <a:srgbClr val="2F2B20"/>
                </a:solidFill>
                <a:cs typeface="Arial"/>
              </a:rPr>
              <a:t>Once </a:t>
            </a:r>
            <a:r>
              <a:rPr lang="en-US" sz="2400" spc="6" dirty="0">
                <a:solidFill>
                  <a:srgbClr val="2F2B20"/>
                </a:solidFill>
                <a:cs typeface="Arial"/>
              </a:rPr>
              <a:t>we </a:t>
            </a:r>
            <a:r>
              <a:rPr lang="en-US" sz="2400" dirty="0">
                <a:solidFill>
                  <a:srgbClr val="2F2B20"/>
                </a:solidFill>
                <a:cs typeface="Arial"/>
              </a:rPr>
              <a:t>finish </a:t>
            </a:r>
            <a:r>
              <a:rPr lang="en-US" sz="2400" spc="6" dirty="0">
                <a:solidFill>
                  <a:srgbClr val="2F2B20"/>
                </a:solidFill>
                <a:cs typeface="Arial"/>
              </a:rPr>
              <a:t>we </a:t>
            </a:r>
            <a:r>
              <a:rPr lang="en-US" sz="2400" spc="26" dirty="0">
                <a:solidFill>
                  <a:srgbClr val="2F2B20"/>
                </a:solidFill>
                <a:cs typeface="Arial"/>
              </a:rPr>
              <a:t>must</a:t>
            </a:r>
            <a:r>
              <a:rPr lang="en-US" sz="2400" spc="-10" dirty="0">
                <a:solidFill>
                  <a:srgbClr val="2F2B20"/>
                </a:solidFill>
                <a:cs typeface="Arial"/>
              </a:rPr>
              <a:t> </a:t>
            </a:r>
            <a:r>
              <a:rPr lang="en-US" sz="2400" dirty="0">
                <a:solidFill>
                  <a:srgbClr val="2F2B20"/>
                </a:solidFill>
                <a:cs typeface="Arial"/>
              </a:rPr>
              <a:t>exit! (job will time out eventually) </a:t>
            </a:r>
          </a:p>
          <a:p>
            <a:pPr marL="241100" indent="-228411">
              <a:spcBef>
                <a:spcPts val="224"/>
              </a:spcBef>
              <a:buClr>
                <a:srgbClr val="A9A57C"/>
              </a:buClr>
              <a:tabLst>
                <a:tab pos="240465" algn="l"/>
                <a:tab pos="241100" algn="l"/>
              </a:tabLst>
            </a:pPr>
            <a:endParaRPr lang="en-US" dirty="0">
              <a:solidFill>
                <a:srgbClr val="2F2B20"/>
              </a:solidFill>
              <a:cs typeface="Arial"/>
            </a:endParaRPr>
          </a:p>
          <a:p>
            <a:pPr marL="12689" indent="0">
              <a:spcBef>
                <a:spcPts val="224"/>
              </a:spcBef>
              <a:buClr>
                <a:srgbClr val="A9A57C"/>
              </a:buClr>
              <a:buNone/>
              <a:tabLst>
                <a:tab pos="240465" algn="l"/>
                <a:tab pos="241100" algn="l"/>
              </a:tabLst>
            </a:pPr>
            <a:endParaRPr lang="en-US" dirty="0">
              <a:solidFill>
                <a:srgbClr val="2F2B20"/>
              </a:solidFill>
              <a:cs typeface="Arial"/>
            </a:endParaRPr>
          </a:p>
        </p:txBody>
      </p:sp>
      <p:sp>
        <p:nvSpPr>
          <p:cNvPr id="3" name="Date Placeholder 2">
            <a:extLst>
              <a:ext uri="{FF2B5EF4-FFF2-40B4-BE49-F238E27FC236}">
                <a16:creationId xmlns:a16="http://schemas.microsoft.com/office/drawing/2014/main" id="{74CF6FED-5BFD-C74D-B316-49052E6F8BE2}"/>
              </a:ext>
            </a:extLst>
          </p:cNvPr>
          <p:cNvSpPr>
            <a:spLocks noGrp="1"/>
          </p:cNvSpPr>
          <p:nvPr>
            <p:ph type="dt" sz="half" idx="10"/>
          </p:nvPr>
        </p:nvSpPr>
        <p:spPr/>
        <p:txBody>
          <a:bodyPr/>
          <a:lstStyle/>
          <a:p>
            <a:fld id="{F6B74CBB-63FD-4B0B-8C11-898406C9C848}" type="datetime1">
              <a:rPr lang="en-US" smtClean="0"/>
              <a:t>4/10/2020</a:t>
            </a:fld>
            <a:endParaRPr lang="en-US"/>
          </a:p>
        </p:txBody>
      </p:sp>
      <p:sp>
        <p:nvSpPr>
          <p:cNvPr id="4" name="Footer Placeholder 3">
            <a:extLst>
              <a:ext uri="{FF2B5EF4-FFF2-40B4-BE49-F238E27FC236}">
                <a16:creationId xmlns:a16="http://schemas.microsoft.com/office/drawing/2014/main" id="{EA9A2A0D-3BE5-654B-909F-F6C1FE93F1AF}"/>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7CA6FB0C-C72D-B04B-A965-4811A232DAFD}"/>
              </a:ext>
            </a:extLst>
          </p:cNvPr>
          <p:cNvSpPr>
            <a:spLocks noGrp="1"/>
          </p:cNvSpPr>
          <p:nvPr>
            <p:ph type="sldNum" sz="quarter" idx="12"/>
          </p:nvPr>
        </p:nvSpPr>
        <p:spPr/>
        <p:txBody>
          <a:bodyPr/>
          <a:lstStyle/>
          <a:p>
            <a:fld id="{DD321DBF-325B-3546-BAAF-4F6E3B3181FF}" type="slidenum">
              <a:rPr lang="en-US" smtClean="0"/>
              <a:t>21</a:t>
            </a:fld>
            <a:endParaRPr lang="en-US"/>
          </a:p>
        </p:txBody>
      </p:sp>
      <p:sp>
        <p:nvSpPr>
          <p:cNvPr id="8" name="Rectangle 7">
            <a:extLst>
              <a:ext uri="{FF2B5EF4-FFF2-40B4-BE49-F238E27FC236}">
                <a16:creationId xmlns:a16="http://schemas.microsoft.com/office/drawing/2014/main" id="{5B2D5558-71CB-4311-8ACE-A31E0C3AFA68}"/>
              </a:ext>
            </a:extLst>
          </p:cNvPr>
          <p:cNvSpPr/>
          <p:nvPr/>
        </p:nvSpPr>
        <p:spPr>
          <a:xfrm>
            <a:off x="1007604" y="2973345"/>
            <a:ext cx="6955750" cy="400110"/>
          </a:xfrm>
          <a:prstGeom prst="rect">
            <a:avLst/>
          </a:prstGeom>
          <a:ln>
            <a:solidFill>
              <a:schemeClr val="accent5"/>
            </a:solidFill>
          </a:ln>
        </p:spPr>
        <p:txBody>
          <a:bodyPr wrap="none">
            <a:spAutoFit/>
          </a:bodyPr>
          <a:lstStyle/>
          <a:p>
            <a:r>
              <a:rPr lang="en-US" sz="2000" dirty="0">
                <a:solidFill>
                  <a:schemeClr val="accent5"/>
                </a:solidFill>
                <a:latin typeface="Consolas" panose="020B0609020204030204" pitchFamily="49" charset="0"/>
              </a:rPr>
              <a:t>$ </a:t>
            </a:r>
            <a:r>
              <a:rPr lang="en-US" sz="2000" dirty="0" err="1">
                <a:solidFill>
                  <a:schemeClr val="accent5"/>
                </a:solidFill>
                <a:latin typeface="Consolas" panose="020B0609020204030204" pitchFamily="49" charset="0"/>
              </a:rPr>
              <a:t>sinteractive</a:t>
            </a:r>
            <a:r>
              <a:rPr lang="en-US" sz="2000" dirty="0">
                <a:solidFill>
                  <a:schemeClr val="accent5"/>
                </a:solidFill>
                <a:latin typeface="Consolas" panose="020B0609020204030204" pitchFamily="49" charset="0"/>
              </a:rPr>
              <a:t> –-time=00:10:00 --reservation=</a:t>
            </a:r>
            <a:r>
              <a:rPr lang="en-US" sz="2000" dirty="0" err="1">
                <a:solidFill>
                  <a:schemeClr val="accent5"/>
                </a:solidFill>
                <a:latin typeface="Consolas" panose="020B0609020204030204" pitchFamily="49" charset="0"/>
              </a:rPr>
              <a:t>hpc</a:t>
            </a:r>
            <a:endParaRPr lang="en-US" sz="2000" dirty="0">
              <a:solidFill>
                <a:schemeClr val="accent5"/>
              </a:solidFill>
              <a:latin typeface="Consolas" panose="020B0609020204030204" pitchFamily="49" charset="0"/>
            </a:endParaRPr>
          </a:p>
        </p:txBody>
      </p:sp>
      <p:sp>
        <p:nvSpPr>
          <p:cNvPr id="13" name="Rectangle 12">
            <a:extLst>
              <a:ext uri="{FF2B5EF4-FFF2-40B4-BE49-F238E27FC236}">
                <a16:creationId xmlns:a16="http://schemas.microsoft.com/office/drawing/2014/main" id="{85DDDA37-822A-44A5-96B8-67F9E3FFF5CD}"/>
              </a:ext>
            </a:extLst>
          </p:cNvPr>
          <p:cNvSpPr/>
          <p:nvPr/>
        </p:nvSpPr>
        <p:spPr>
          <a:xfrm>
            <a:off x="1007604" y="3868461"/>
            <a:ext cx="9360254" cy="1015663"/>
          </a:xfrm>
          <a:prstGeom prst="rect">
            <a:avLst/>
          </a:prstGeom>
          <a:ln>
            <a:solidFill>
              <a:schemeClr val="accent5"/>
            </a:solidFill>
          </a:ln>
        </p:spPr>
        <p:txBody>
          <a:bodyPr wrap="square">
            <a:spAutoFit/>
          </a:bodyPr>
          <a:lstStyle/>
          <a:p>
            <a:r>
              <a:rPr lang="en-US" sz="2000" dirty="0">
                <a:solidFill>
                  <a:schemeClr val="accent5"/>
                </a:solidFill>
                <a:latin typeface="Consolas" panose="020B0609020204030204" pitchFamily="49" charset="0"/>
              </a:rPr>
              <a:t>$ module load R  </a:t>
            </a:r>
          </a:p>
          <a:p>
            <a:r>
              <a:rPr lang="en-US" sz="2000" dirty="0">
                <a:solidFill>
                  <a:schemeClr val="accent5"/>
                </a:solidFill>
                <a:latin typeface="Consolas" panose="020B0609020204030204" pitchFamily="49" charset="0"/>
              </a:rPr>
              <a:t>$ cd ./progs</a:t>
            </a:r>
          </a:p>
          <a:p>
            <a:r>
              <a:rPr lang="en-US" sz="2000" dirty="0">
                <a:solidFill>
                  <a:schemeClr val="accent5"/>
                </a:solidFill>
                <a:latin typeface="Consolas" panose="020B0609020204030204" pitchFamily="49" charset="0"/>
              </a:rPr>
              <a:t>$ </a:t>
            </a:r>
            <a:r>
              <a:rPr lang="en-US" sz="2000" dirty="0" err="1">
                <a:solidFill>
                  <a:schemeClr val="accent5"/>
                </a:solidFill>
                <a:latin typeface="Consolas" panose="020B0609020204030204" pitchFamily="49" charset="0"/>
              </a:rPr>
              <a:t>Rscript</a:t>
            </a:r>
            <a:r>
              <a:rPr lang="en-US" sz="2000" dirty="0">
                <a:solidFill>
                  <a:schemeClr val="accent5"/>
                </a:solidFill>
                <a:latin typeface="Consolas" panose="020B0609020204030204" pitchFamily="49" charset="0"/>
              </a:rPr>
              <a:t> </a:t>
            </a:r>
            <a:r>
              <a:rPr lang="en-US" sz="2000" dirty="0" err="1">
                <a:solidFill>
                  <a:schemeClr val="accent5"/>
                </a:solidFill>
                <a:latin typeface="Consolas" panose="020B0609020204030204" pitchFamily="49" charset="0"/>
              </a:rPr>
              <a:t>R_program.R</a:t>
            </a:r>
            <a:endParaRPr lang="en-US" sz="2000" dirty="0">
              <a:solidFill>
                <a:schemeClr val="accent5"/>
              </a:solidFill>
              <a:latin typeface="Consolas" panose="020B0609020204030204" pitchFamily="49" charset="0"/>
            </a:endParaRPr>
          </a:p>
        </p:txBody>
      </p:sp>
      <p:sp>
        <p:nvSpPr>
          <p:cNvPr id="15" name="Rectangle 14">
            <a:extLst>
              <a:ext uri="{FF2B5EF4-FFF2-40B4-BE49-F238E27FC236}">
                <a16:creationId xmlns:a16="http://schemas.microsoft.com/office/drawing/2014/main" id="{BF321E8C-3A63-4A3A-92BF-7ED8899385CD}"/>
              </a:ext>
            </a:extLst>
          </p:cNvPr>
          <p:cNvSpPr/>
          <p:nvPr/>
        </p:nvSpPr>
        <p:spPr>
          <a:xfrm>
            <a:off x="1007603" y="5502241"/>
            <a:ext cx="9360255" cy="400110"/>
          </a:xfrm>
          <a:prstGeom prst="rect">
            <a:avLst/>
          </a:prstGeom>
          <a:ln>
            <a:solidFill>
              <a:schemeClr val="accent5"/>
            </a:solidFill>
          </a:ln>
        </p:spPr>
        <p:txBody>
          <a:bodyPr wrap="square">
            <a:spAutoFit/>
          </a:bodyPr>
          <a:lstStyle/>
          <a:p>
            <a:r>
              <a:rPr lang="en-US" sz="2000" dirty="0">
                <a:solidFill>
                  <a:schemeClr val="accent5"/>
                </a:solidFill>
                <a:latin typeface="Consolas" panose="020B0609020204030204" pitchFamily="49" charset="0"/>
              </a:rPr>
              <a:t>$ exit</a:t>
            </a:r>
          </a:p>
        </p:txBody>
      </p:sp>
    </p:spTree>
    <p:extLst>
      <p:ext uri="{BB962C8B-B14F-4D97-AF65-F5344CB8AC3E}">
        <p14:creationId xmlns:p14="http://schemas.microsoft.com/office/powerpoint/2010/main" val="22431577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199" y="479073"/>
            <a:ext cx="10377881" cy="1325563"/>
          </a:xfrm>
        </p:spPr>
        <p:txBody>
          <a:bodyPr/>
          <a:lstStyle/>
          <a:p>
            <a:r>
              <a:rPr lang="en-US" dirty="0">
                <a:latin typeface="Helvetica Light"/>
              </a:rPr>
              <a:t>Tools for submitting many small jobs at once</a:t>
            </a:r>
          </a:p>
        </p:txBody>
      </p:sp>
      <p:sp>
        <p:nvSpPr>
          <p:cNvPr id="10" name="Content Placeholder 9">
            <a:extLst>
              <a:ext uri="{FF2B5EF4-FFF2-40B4-BE49-F238E27FC236}">
                <a16:creationId xmlns:a16="http://schemas.microsoft.com/office/drawing/2014/main" id="{44286684-B7A3-E140-9994-229A54E18DCC}"/>
              </a:ext>
            </a:extLst>
          </p:cNvPr>
          <p:cNvSpPr>
            <a:spLocks noGrp="1"/>
          </p:cNvSpPr>
          <p:nvPr>
            <p:ph idx="1"/>
          </p:nvPr>
        </p:nvSpPr>
        <p:spPr>
          <a:xfrm>
            <a:off x="838200" y="1996580"/>
            <a:ext cx="10515600" cy="3971185"/>
          </a:xfrm>
        </p:spPr>
        <p:txBody>
          <a:bodyPr/>
          <a:lstStyle/>
          <a:p>
            <a:pPr marL="241100" indent="-228411">
              <a:spcBef>
                <a:spcPts val="650"/>
              </a:spcBef>
              <a:buClr>
                <a:srgbClr val="A9A57C"/>
              </a:buClr>
              <a:tabLst>
                <a:tab pos="241100" algn="l"/>
              </a:tabLst>
            </a:pPr>
            <a:r>
              <a:rPr lang="en-US" sz="2398" dirty="0">
                <a:solidFill>
                  <a:srgbClr val="2F2B20"/>
                </a:solidFill>
                <a:cs typeface="Arial"/>
              </a:rPr>
              <a:t>GNU Parallel</a:t>
            </a:r>
          </a:p>
          <a:p>
            <a:pPr marL="698300" lvl="1" indent="-228411">
              <a:spcBef>
                <a:spcPts val="650"/>
              </a:spcBef>
              <a:buClr>
                <a:srgbClr val="A9A57C"/>
              </a:buClr>
              <a:tabLst>
                <a:tab pos="241100" algn="l"/>
              </a:tabLst>
            </a:pPr>
            <a:r>
              <a:rPr lang="en-US" sz="1998" dirty="0">
                <a:solidFill>
                  <a:srgbClr val="2F2B20"/>
                </a:solidFill>
                <a:cs typeface="Arial"/>
                <a:hlinkClick r:id="rId2"/>
              </a:rPr>
              <a:t>https://curc.readthedocs.io/en/latest/software/GNUParallel.html</a:t>
            </a:r>
            <a:r>
              <a:rPr lang="en-US" sz="1998" dirty="0">
                <a:solidFill>
                  <a:srgbClr val="2F2B20"/>
                </a:solidFill>
                <a:cs typeface="Arial"/>
              </a:rPr>
              <a:t> </a:t>
            </a:r>
          </a:p>
          <a:p>
            <a:pPr marL="698300" lvl="1" indent="-228411">
              <a:spcBef>
                <a:spcPts val="650"/>
              </a:spcBef>
              <a:buClr>
                <a:srgbClr val="A9A57C"/>
              </a:buClr>
              <a:tabLst>
                <a:tab pos="241100" algn="l"/>
              </a:tabLst>
            </a:pPr>
            <a:endParaRPr lang="en-US" sz="1998" dirty="0">
              <a:solidFill>
                <a:srgbClr val="2F2B20"/>
              </a:solidFill>
              <a:cs typeface="Arial"/>
            </a:endParaRPr>
          </a:p>
          <a:p>
            <a:pPr marL="241100" indent="-228411">
              <a:spcBef>
                <a:spcPts val="650"/>
              </a:spcBef>
              <a:buClr>
                <a:srgbClr val="A9A57C"/>
              </a:buClr>
              <a:tabLst>
                <a:tab pos="241100" algn="l"/>
              </a:tabLst>
            </a:pPr>
            <a:r>
              <a:rPr lang="en-US" sz="2398" dirty="0">
                <a:solidFill>
                  <a:srgbClr val="2F2B20"/>
                </a:solidFill>
                <a:cs typeface="Arial"/>
              </a:rPr>
              <a:t>CURC Load Balancer</a:t>
            </a:r>
          </a:p>
          <a:p>
            <a:pPr marL="698300" lvl="1" indent="-228411">
              <a:spcBef>
                <a:spcPts val="650"/>
              </a:spcBef>
              <a:buClr>
                <a:srgbClr val="A9A57C"/>
              </a:buClr>
              <a:tabLst>
                <a:tab pos="241100" algn="l"/>
              </a:tabLst>
            </a:pPr>
            <a:r>
              <a:rPr lang="en-US" sz="1998" dirty="0">
                <a:cs typeface="Arial"/>
                <a:hlinkClick r:id="rId3"/>
              </a:rPr>
              <a:t>https://curc.readthedocs.io/en/latest/software/loadbalancer.html</a:t>
            </a:r>
            <a:r>
              <a:rPr lang="en-US" sz="1998" dirty="0">
                <a:cs typeface="Arial"/>
              </a:rPr>
              <a:t> </a:t>
            </a:r>
          </a:p>
          <a:p>
            <a:pPr marL="698300" lvl="1" indent="-228411">
              <a:spcBef>
                <a:spcPts val="650"/>
              </a:spcBef>
              <a:buClr>
                <a:srgbClr val="A9A57C"/>
              </a:buClr>
              <a:tabLst>
                <a:tab pos="241100" algn="l"/>
              </a:tabLst>
            </a:pPr>
            <a:endParaRPr lang="en-US" sz="1998" dirty="0">
              <a:cs typeface="Arial"/>
            </a:endParaRPr>
          </a:p>
          <a:p>
            <a:pPr marL="241100" indent="-228411">
              <a:spcBef>
                <a:spcPts val="650"/>
              </a:spcBef>
              <a:buClr>
                <a:srgbClr val="A9A57C"/>
              </a:buClr>
              <a:tabLst>
                <a:tab pos="241100" algn="l"/>
              </a:tabLst>
            </a:pPr>
            <a:r>
              <a:rPr lang="en-US" sz="2398" dirty="0" err="1">
                <a:cs typeface="Arial"/>
              </a:rPr>
              <a:t>Slurm</a:t>
            </a:r>
            <a:r>
              <a:rPr lang="en-US" sz="2398" dirty="0">
                <a:cs typeface="Arial"/>
              </a:rPr>
              <a:t> job arrays</a:t>
            </a:r>
          </a:p>
          <a:p>
            <a:pPr marL="698300" lvl="1" indent="-228411">
              <a:spcBef>
                <a:spcPts val="650"/>
              </a:spcBef>
              <a:buClr>
                <a:srgbClr val="A9A57C"/>
              </a:buClr>
              <a:tabLst>
                <a:tab pos="241100" algn="l"/>
              </a:tabLst>
            </a:pPr>
            <a:r>
              <a:rPr lang="en-US" sz="1998" dirty="0">
                <a:cs typeface="Arial"/>
                <a:hlinkClick r:id="rId4"/>
              </a:rPr>
              <a:t>https://slurm.schedmd.com/job_array.html</a:t>
            </a:r>
            <a:r>
              <a:rPr lang="en-US" sz="1998" dirty="0">
                <a:cs typeface="Arial"/>
              </a:rPr>
              <a:t> </a:t>
            </a:r>
          </a:p>
          <a:p>
            <a:endParaRPr lang="en-US" dirty="0"/>
          </a:p>
        </p:txBody>
      </p:sp>
      <p:sp>
        <p:nvSpPr>
          <p:cNvPr id="3" name="Date Placeholder 2">
            <a:extLst>
              <a:ext uri="{FF2B5EF4-FFF2-40B4-BE49-F238E27FC236}">
                <a16:creationId xmlns:a16="http://schemas.microsoft.com/office/drawing/2014/main" id="{A39D5111-7938-D44A-9EBB-FD18340885AC}"/>
              </a:ext>
            </a:extLst>
          </p:cNvPr>
          <p:cNvSpPr>
            <a:spLocks noGrp="1"/>
          </p:cNvSpPr>
          <p:nvPr>
            <p:ph type="dt" sz="half" idx="10"/>
          </p:nvPr>
        </p:nvSpPr>
        <p:spPr/>
        <p:txBody>
          <a:bodyPr/>
          <a:lstStyle/>
          <a:p>
            <a:fld id="{E57829FE-2A52-4C92-8629-F7BE2DE6DCD7}" type="datetime1">
              <a:rPr lang="en-US" smtClean="0"/>
              <a:t>4/10/2020</a:t>
            </a:fld>
            <a:endParaRPr lang="en-US"/>
          </a:p>
        </p:txBody>
      </p:sp>
      <p:sp>
        <p:nvSpPr>
          <p:cNvPr id="4" name="Footer Placeholder 3">
            <a:extLst>
              <a:ext uri="{FF2B5EF4-FFF2-40B4-BE49-F238E27FC236}">
                <a16:creationId xmlns:a16="http://schemas.microsoft.com/office/drawing/2014/main" id="{542A0989-5D4A-034D-AB98-D1188803BDF5}"/>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A6B9882D-9A91-4A45-A0A9-648D20BF3B6C}"/>
              </a:ext>
            </a:extLst>
          </p:cNvPr>
          <p:cNvSpPr>
            <a:spLocks noGrp="1"/>
          </p:cNvSpPr>
          <p:nvPr>
            <p:ph type="sldNum" sz="quarter" idx="12"/>
          </p:nvPr>
        </p:nvSpPr>
        <p:spPr/>
        <p:txBody>
          <a:bodyPr/>
          <a:lstStyle/>
          <a:p>
            <a:fld id="{DD321DBF-325B-3546-BAAF-4F6E3B3181FF}" type="slidenum">
              <a:rPr lang="en-US" smtClean="0"/>
              <a:t>22</a:t>
            </a:fld>
            <a:endParaRPr lang="en-US"/>
          </a:p>
        </p:txBody>
      </p:sp>
    </p:spTree>
    <p:extLst>
      <p:ext uri="{BB962C8B-B14F-4D97-AF65-F5344CB8AC3E}">
        <p14:creationId xmlns:p14="http://schemas.microsoft.com/office/powerpoint/2010/main" val="38168526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71588-4ADF-DE4F-BDC1-081D926431D6}"/>
              </a:ext>
            </a:extLst>
          </p:cNvPr>
          <p:cNvSpPr>
            <a:spLocks noGrp="1"/>
          </p:cNvSpPr>
          <p:nvPr>
            <p:ph type="title"/>
          </p:nvPr>
        </p:nvSpPr>
        <p:spPr>
          <a:xfrm>
            <a:off x="838200" y="320634"/>
            <a:ext cx="10515600" cy="1325563"/>
          </a:xfrm>
        </p:spPr>
        <p:txBody>
          <a:bodyPr/>
          <a:lstStyle/>
          <a:p>
            <a:r>
              <a:rPr lang="en-US" dirty="0">
                <a:latin typeface="Helvetica Light"/>
              </a:rPr>
              <a:t>Thank you!</a:t>
            </a:r>
          </a:p>
        </p:txBody>
      </p:sp>
      <p:sp>
        <p:nvSpPr>
          <p:cNvPr id="3" name="Content Placeholder 2">
            <a:extLst>
              <a:ext uri="{FF2B5EF4-FFF2-40B4-BE49-F238E27FC236}">
                <a16:creationId xmlns:a16="http://schemas.microsoft.com/office/drawing/2014/main" id="{A3257E0A-99FA-1043-B4EA-59C3E900CF91}"/>
              </a:ext>
            </a:extLst>
          </p:cNvPr>
          <p:cNvSpPr>
            <a:spLocks noGrp="1"/>
          </p:cNvSpPr>
          <p:nvPr>
            <p:ph idx="1"/>
          </p:nvPr>
        </p:nvSpPr>
        <p:spPr>
          <a:xfrm>
            <a:off x="838200" y="1444830"/>
            <a:ext cx="10965110" cy="4731393"/>
          </a:xfrm>
        </p:spPr>
        <p:txBody>
          <a:bodyPr>
            <a:normAutofit/>
          </a:bodyPr>
          <a:lstStyle/>
          <a:p>
            <a:pPr marL="25168" marR="59144">
              <a:lnSpc>
                <a:spcPct val="120000"/>
              </a:lnSpc>
              <a:spcBef>
                <a:spcPts val="188"/>
              </a:spcBef>
            </a:pPr>
            <a:r>
              <a:rPr lang="en-US" sz="2800" spc="-20" dirty="0">
                <a:cs typeface="Tahoma"/>
              </a:rPr>
              <a:t>Please fill out the survey: 	</a:t>
            </a:r>
            <a:r>
              <a:rPr lang="en-US" sz="2800" spc="-20" dirty="0">
                <a:solidFill>
                  <a:schemeClr val="bg1">
                    <a:lumMod val="65000"/>
                  </a:schemeClr>
                </a:solidFill>
                <a:cs typeface="Tahoma"/>
                <a:hlinkClick r:id="rId2"/>
              </a:rPr>
              <a:t>http://tinyurl.com/curc-survey18</a:t>
            </a:r>
            <a:r>
              <a:rPr lang="en-US" sz="2800" spc="-20" dirty="0">
                <a:solidFill>
                  <a:schemeClr val="bg1">
                    <a:lumMod val="65000"/>
                  </a:schemeClr>
                </a:solidFill>
                <a:cs typeface="Tahoma"/>
              </a:rPr>
              <a:t> </a:t>
            </a:r>
            <a:endParaRPr lang="en-US" sz="600" spc="-20" dirty="0">
              <a:cs typeface="Tahoma"/>
            </a:endParaRPr>
          </a:p>
          <a:p>
            <a:pPr marL="25168" marR="59144">
              <a:lnSpc>
                <a:spcPct val="120000"/>
              </a:lnSpc>
              <a:spcBef>
                <a:spcPts val="188"/>
              </a:spcBef>
            </a:pPr>
            <a:r>
              <a:rPr lang="en-US" sz="2800" spc="-20" dirty="0">
                <a:cs typeface="Tahoma"/>
              </a:rPr>
              <a:t>Sign in! 				</a:t>
            </a:r>
            <a:r>
              <a:rPr lang="en-US" sz="2800" spc="-20" dirty="0">
                <a:cs typeface="Tahoma"/>
                <a:hlinkClick r:id="rId3"/>
              </a:rPr>
              <a:t>http://tinyurl.com/curc-names</a:t>
            </a:r>
            <a:r>
              <a:rPr lang="en-US" sz="2800" spc="-20" dirty="0">
                <a:cs typeface="Tahoma"/>
              </a:rPr>
              <a:t> </a:t>
            </a:r>
            <a:endParaRPr lang="en-US" sz="700" spc="-20" dirty="0">
              <a:cs typeface="Tahoma"/>
            </a:endParaRPr>
          </a:p>
          <a:p>
            <a:pPr marR="59144">
              <a:lnSpc>
                <a:spcPct val="120000"/>
              </a:lnSpc>
              <a:spcBef>
                <a:spcPts val="188"/>
              </a:spcBef>
            </a:pPr>
            <a:r>
              <a:rPr lang="en-US" sz="2800" spc="-20" dirty="0">
                <a:cs typeface="Tahoma"/>
              </a:rPr>
              <a:t>Contact information: 		</a:t>
            </a:r>
            <a:r>
              <a:rPr lang="en-US" spc="-20" dirty="0">
                <a:solidFill>
                  <a:schemeClr val="bg1">
                    <a:lumMod val="65000"/>
                  </a:schemeClr>
                </a:solidFill>
                <a:cs typeface="Tahoma"/>
                <a:hlinkClick r:id="rId4"/>
              </a:rPr>
              <a:t>rc-help@Colorado.edu</a:t>
            </a:r>
            <a:endParaRPr lang="en-US" sz="600" spc="-20" dirty="0">
              <a:solidFill>
                <a:schemeClr val="bg1">
                  <a:lumMod val="65000"/>
                </a:schemeClr>
              </a:solidFill>
              <a:cs typeface="Tahoma"/>
            </a:endParaRPr>
          </a:p>
          <a:p>
            <a:pPr marR="59144">
              <a:lnSpc>
                <a:spcPct val="120000"/>
              </a:lnSpc>
              <a:spcBef>
                <a:spcPts val="188"/>
              </a:spcBef>
            </a:pPr>
            <a:r>
              <a:rPr lang="en-US" sz="2800" spc="-50" dirty="0">
                <a:cs typeface="Tahoma"/>
              </a:rPr>
              <a:t>Slides and Examples from this course:</a:t>
            </a:r>
            <a:r>
              <a:rPr lang="en-US" sz="2800" spc="-50" dirty="0">
                <a:solidFill>
                  <a:srgbClr val="999999"/>
                </a:solidFill>
                <a:cs typeface="Tahoma"/>
              </a:rPr>
              <a:t> </a:t>
            </a:r>
            <a:r>
              <a:rPr lang="en-US" dirty="0">
                <a:solidFill>
                  <a:schemeClr val="accent5"/>
                </a:solidFill>
                <a:hlinkClick r:id="rId5"/>
              </a:rPr>
              <a:t>https://github.com/ResearchComputing/Supercomputing_Spin_Up_Spring_2020</a:t>
            </a:r>
            <a:endParaRPr lang="en-US" dirty="0">
              <a:solidFill>
                <a:schemeClr val="accent5"/>
              </a:solidFill>
            </a:endParaRPr>
          </a:p>
          <a:p>
            <a:pPr marL="25168">
              <a:lnSpc>
                <a:spcPct val="120000"/>
              </a:lnSpc>
            </a:pPr>
            <a:r>
              <a:rPr lang="en-US" sz="2800" spc="-50" dirty="0" err="1">
                <a:cs typeface="Tahoma"/>
              </a:rPr>
              <a:t>Slurm</a:t>
            </a:r>
            <a:r>
              <a:rPr lang="en-US" sz="2800" spc="-50" dirty="0">
                <a:cs typeface="Tahoma"/>
              </a:rPr>
              <a:t> Commands:  </a:t>
            </a:r>
            <a:r>
              <a:rPr lang="en-US" sz="2800" spc="-50" dirty="0">
                <a:solidFill>
                  <a:srgbClr val="999999"/>
                </a:solidFill>
                <a:cs typeface="Tahoma"/>
                <a:hlinkClick r:id="rId6"/>
              </a:rPr>
              <a:t>https://slurm.schedmd.com/quickstart.html</a:t>
            </a:r>
            <a:endParaRPr lang="en-US" i="1" spc="-20" dirty="0">
              <a:solidFill>
                <a:schemeClr val="bg1">
                  <a:lumMod val="65000"/>
                </a:schemeClr>
              </a:solidFill>
              <a:latin typeface="Tahoma"/>
              <a:cs typeface="Tahoma"/>
            </a:endParaRPr>
          </a:p>
          <a:p>
            <a:endParaRPr lang="en-US" dirty="0"/>
          </a:p>
        </p:txBody>
      </p:sp>
      <p:sp>
        <p:nvSpPr>
          <p:cNvPr id="4" name="Date Placeholder 3">
            <a:extLst>
              <a:ext uri="{FF2B5EF4-FFF2-40B4-BE49-F238E27FC236}">
                <a16:creationId xmlns:a16="http://schemas.microsoft.com/office/drawing/2014/main" id="{C59E7906-405D-9647-842D-F969EBC4F77D}"/>
              </a:ext>
            </a:extLst>
          </p:cNvPr>
          <p:cNvSpPr>
            <a:spLocks noGrp="1"/>
          </p:cNvSpPr>
          <p:nvPr>
            <p:ph type="dt" sz="half" idx="10"/>
          </p:nvPr>
        </p:nvSpPr>
        <p:spPr/>
        <p:txBody>
          <a:bodyPr/>
          <a:lstStyle/>
          <a:p>
            <a:fld id="{645B7F52-D62D-455B-B0B3-C7181BBA3203}" type="datetime1">
              <a:rPr lang="en-US" smtClean="0"/>
              <a:t>4/10/2020</a:t>
            </a:fld>
            <a:endParaRPr lang="en-US" dirty="0"/>
          </a:p>
        </p:txBody>
      </p:sp>
      <p:sp>
        <p:nvSpPr>
          <p:cNvPr id="5" name="Footer Placeholder 4">
            <a:extLst>
              <a:ext uri="{FF2B5EF4-FFF2-40B4-BE49-F238E27FC236}">
                <a16:creationId xmlns:a16="http://schemas.microsoft.com/office/drawing/2014/main" id="{3E789D65-11EC-C548-A07F-B32BFF984FB4}"/>
              </a:ext>
            </a:extLst>
          </p:cNvPr>
          <p:cNvSpPr>
            <a:spLocks noGrp="1"/>
          </p:cNvSpPr>
          <p:nvPr>
            <p:ph type="ftr" sz="quarter" idx="11"/>
          </p:nvPr>
        </p:nvSpPr>
        <p:spPr/>
        <p:txBody>
          <a:bodyPr/>
          <a:lstStyle/>
          <a:p>
            <a:r>
              <a:rPr lang="en-US"/>
              <a:t>HPC Job Submission</a:t>
            </a:r>
            <a:endParaRPr lang="en-US" dirty="0"/>
          </a:p>
        </p:txBody>
      </p:sp>
      <p:sp>
        <p:nvSpPr>
          <p:cNvPr id="6" name="Slide Number Placeholder 5">
            <a:extLst>
              <a:ext uri="{FF2B5EF4-FFF2-40B4-BE49-F238E27FC236}">
                <a16:creationId xmlns:a16="http://schemas.microsoft.com/office/drawing/2014/main" id="{655A8915-9014-7C47-A36D-EE048CF50950}"/>
              </a:ext>
            </a:extLst>
          </p:cNvPr>
          <p:cNvSpPr>
            <a:spLocks noGrp="1"/>
          </p:cNvSpPr>
          <p:nvPr>
            <p:ph type="sldNum" sz="quarter" idx="12"/>
          </p:nvPr>
        </p:nvSpPr>
        <p:spPr/>
        <p:txBody>
          <a:bodyPr/>
          <a:lstStyle/>
          <a:p>
            <a:fld id="{DD321DBF-325B-3546-BAAF-4F6E3B3181FF}" type="slidenum">
              <a:rPr lang="en-US" smtClean="0"/>
              <a:pPr/>
              <a:t>23</a:t>
            </a:fld>
            <a:endParaRPr lang="en-US" dirty="0"/>
          </a:p>
        </p:txBody>
      </p:sp>
    </p:spTree>
    <p:extLst>
      <p:ext uri="{BB962C8B-B14F-4D97-AF65-F5344CB8AC3E}">
        <p14:creationId xmlns:p14="http://schemas.microsoft.com/office/powerpoint/2010/main" val="547453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latin typeface="Helvetica Light"/>
              </a:rPr>
              <a:t>Outline</a:t>
            </a:r>
          </a:p>
        </p:txBody>
      </p:sp>
      <p:sp>
        <p:nvSpPr>
          <p:cNvPr id="10" name="Content Placeholder 9">
            <a:extLst>
              <a:ext uri="{FF2B5EF4-FFF2-40B4-BE49-F238E27FC236}">
                <a16:creationId xmlns:a16="http://schemas.microsoft.com/office/drawing/2014/main" id="{A0761840-D67D-AD43-8FFB-FD3A6F4E7294}"/>
              </a:ext>
            </a:extLst>
          </p:cNvPr>
          <p:cNvSpPr>
            <a:spLocks noGrp="1"/>
          </p:cNvSpPr>
          <p:nvPr>
            <p:ph idx="1"/>
          </p:nvPr>
        </p:nvSpPr>
        <p:spPr/>
        <p:txBody>
          <a:bodyPr/>
          <a:lstStyle/>
          <a:p>
            <a:pPr marL="241100" indent="-228411">
              <a:spcBef>
                <a:spcPts val="664"/>
              </a:spcBef>
              <a:tabLst>
                <a:tab pos="241100" algn="l"/>
              </a:tabLst>
            </a:pPr>
            <a:r>
              <a:rPr lang="en-US" sz="3000" spc="26" dirty="0">
                <a:cs typeface="Arial"/>
              </a:rPr>
              <a:t>General Info</a:t>
            </a:r>
          </a:p>
          <a:p>
            <a:pPr marL="241100" indent="-228411">
              <a:spcBef>
                <a:spcPts val="664"/>
              </a:spcBef>
              <a:tabLst>
                <a:tab pos="241100" algn="l"/>
              </a:tabLst>
            </a:pPr>
            <a:r>
              <a:rPr lang="en-US" sz="3000" spc="26" dirty="0">
                <a:cs typeface="Arial"/>
              </a:rPr>
              <a:t>Examples of submitting jobs </a:t>
            </a:r>
            <a:r>
              <a:rPr lang="en-US" sz="3000" spc="55" dirty="0">
                <a:cs typeface="Arial"/>
              </a:rPr>
              <a:t>to </a:t>
            </a:r>
            <a:r>
              <a:rPr lang="en-US" sz="3000" spc="6" dirty="0">
                <a:cs typeface="Arial"/>
              </a:rPr>
              <a:t>the</a:t>
            </a:r>
            <a:r>
              <a:rPr lang="en-US" sz="3000" spc="-228" dirty="0">
                <a:cs typeface="Arial"/>
              </a:rPr>
              <a:t> </a:t>
            </a:r>
            <a:r>
              <a:rPr lang="en-US" sz="3000" spc="10" dirty="0">
                <a:cs typeface="Arial"/>
              </a:rPr>
              <a:t>supercomputer!</a:t>
            </a:r>
            <a:endParaRPr lang="en-US" sz="3000" dirty="0">
              <a:cs typeface="Arial"/>
            </a:endParaRPr>
          </a:p>
          <a:p>
            <a:pPr marL="538036" lvl="1" indent="-228411">
              <a:spcBef>
                <a:spcPts val="519"/>
              </a:spcBef>
              <a:tabLst>
                <a:tab pos="537399" algn="l"/>
                <a:tab pos="538036" algn="l"/>
              </a:tabLst>
            </a:pPr>
            <a:r>
              <a:rPr lang="en-US" spc="26" dirty="0">
                <a:cs typeface="Arial"/>
              </a:rPr>
              <a:t>Simple batch</a:t>
            </a:r>
            <a:r>
              <a:rPr lang="en-US" spc="-6" dirty="0">
                <a:cs typeface="Arial"/>
              </a:rPr>
              <a:t> </a:t>
            </a:r>
            <a:r>
              <a:rPr lang="en-US" spc="30" dirty="0">
                <a:cs typeface="Arial"/>
              </a:rPr>
              <a:t>jobs</a:t>
            </a:r>
            <a:endParaRPr lang="en-US" dirty="0">
              <a:cs typeface="Arial"/>
            </a:endParaRPr>
          </a:p>
          <a:p>
            <a:pPr marL="538036" lvl="1" indent="-228411">
              <a:spcBef>
                <a:spcPts val="529"/>
              </a:spcBef>
              <a:tabLst>
                <a:tab pos="537399" algn="l"/>
                <a:tab pos="538036" algn="l"/>
              </a:tabLst>
            </a:pPr>
            <a:r>
              <a:rPr lang="en-US" spc="-10" dirty="0">
                <a:cs typeface="Arial"/>
              </a:rPr>
              <a:t>Advanced batch jobs: running </a:t>
            </a:r>
            <a:r>
              <a:rPr lang="en-US" dirty="0">
                <a:cs typeface="Arial"/>
              </a:rPr>
              <a:t>programs, </a:t>
            </a:r>
            <a:r>
              <a:rPr lang="en-US" dirty="0" err="1">
                <a:cs typeface="Arial"/>
              </a:rPr>
              <a:t>mpi</a:t>
            </a:r>
            <a:endParaRPr lang="en-US" dirty="0">
              <a:cs typeface="Arial"/>
            </a:endParaRPr>
          </a:p>
          <a:p>
            <a:pPr marL="538036" lvl="1" indent="-228411">
              <a:spcBef>
                <a:spcPts val="525"/>
              </a:spcBef>
              <a:tabLst>
                <a:tab pos="537399" algn="l"/>
                <a:tab pos="538036" algn="l"/>
              </a:tabLst>
            </a:pPr>
            <a:r>
              <a:rPr lang="en-US" dirty="0">
                <a:cs typeface="Arial"/>
              </a:rPr>
              <a:t>Interactive </a:t>
            </a:r>
            <a:r>
              <a:rPr lang="en-US" spc="30" dirty="0">
                <a:cs typeface="Arial"/>
              </a:rPr>
              <a:t>jobs</a:t>
            </a:r>
          </a:p>
          <a:p>
            <a:pPr marL="0" indent="0">
              <a:buClr>
                <a:schemeClr val="tx1"/>
              </a:buClr>
              <a:buNone/>
            </a:pPr>
            <a:endParaRPr lang="en-US" dirty="0"/>
          </a:p>
        </p:txBody>
      </p:sp>
      <p:sp>
        <p:nvSpPr>
          <p:cNvPr id="3" name="Date Placeholder 2">
            <a:extLst>
              <a:ext uri="{FF2B5EF4-FFF2-40B4-BE49-F238E27FC236}">
                <a16:creationId xmlns:a16="http://schemas.microsoft.com/office/drawing/2014/main" id="{91FC7B38-A64F-444F-BAF2-AA4956114E27}"/>
              </a:ext>
            </a:extLst>
          </p:cNvPr>
          <p:cNvSpPr>
            <a:spLocks noGrp="1"/>
          </p:cNvSpPr>
          <p:nvPr>
            <p:ph type="dt" sz="half" idx="10"/>
          </p:nvPr>
        </p:nvSpPr>
        <p:spPr/>
        <p:txBody>
          <a:bodyPr/>
          <a:lstStyle/>
          <a:p>
            <a:fld id="{55FD4463-8F0F-4B26-8DD3-CFEDF632585D}" type="datetime1">
              <a:rPr lang="en-US" smtClean="0"/>
              <a:t>4/10/2020</a:t>
            </a:fld>
            <a:endParaRPr lang="en-US"/>
          </a:p>
        </p:txBody>
      </p:sp>
      <p:sp>
        <p:nvSpPr>
          <p:cNvPr id="4" name="Footer Placeholder 3">
            <a:extLst>
              <a:ext uri="{FF2B5EF4-FFF2-40B4-BE49-F238E27FC236}">
                <a16:creationId xmlns:a16="http://schemas.microsoft.com/office/drawing/2014/main" id="{0D22FD20-8F8E-814A-9CD7-5E25FDD3210A}"/>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B6555B55-9BCD-4E4A-9106-769CBFB1BEB4}"/>
              </a:ext>
            </a:extLst>
          </p:cNvPr>
          <p:cNvSpPr>
            <a:spLocks noGrp="1"/>
          </p:cNvSpPr>
          <p:nvPr>
            <p:ph type="sldNum" sz="quarter" idx="12"/>
          </p:nvPr>
        </p:nvSpPr>
        <p:spPr/>
        <p:txBody>
          <a:bodyPr/>
          <a:lstStyle/>
          <a:p>
            <a:fld id="{DD321DBF-325B-3546-BAAF-4F6E3B3181FF}" type="slidenum">
              <a:rPr lang="en-US" smtClean="0"/>
              <a:t>3</a:t>
            </a:fld>
            <a:endParaRPr lang="en-US"/>
          </a:p>
        </p:txBody>
      </p:sp>
    </p:spTree>
    <p:extLst>
      <p:ext uri="{BB962C8B-B14F-4D97-AF65-F5344CB8AC3E}">
        <p14:creationId xmlns:p14="http://schemas.microsoft.com/office/powerpoint/2010/main" val="4257761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p:txBody>
          <a:bodyPr/>
          <a:lstStyle/>
          <a:p>
            <a:r>
              <a:rPr lang="en-US" dirty="0">
                <a:latin typeface="Helvetica Light"/>
              </a:rPr>
              <a:t>RMACC Summit Supercomputer</a:t>
            </a:r>
          </a:p>
        </p:txBody>
      </p:sp>
      <p:sp>
        <p:nvSpPr>
          <p:cNvPr id="3" name="Content Placeholder 2">
            <a:extLst>
              <a:ext uri="{FF2B5EF4-FFF2-40B4-BE49-F238E27FC236}">
                <a16:creationId xmlns:a16="http://schemas.microsoft.com/office/drawing/2014/main" id="{8EFB2D2F-E3D1-4A46-8F57-AC0E2223A82E}"/>
              </a:ext>
            </a:extLst>
          </p:cNvPr>
          <p:cNvSpPr>
            <a:spLocks noGrp="1"/>
          </p:cNvSpPr>
          <p:nvPr>
            <p:ph idx="1"/>
          </p:nvPr>
        </p:nvSpPr>
        <p:spPr/>
        <p:txBody>
          <a:bodyPr/>
          <a:lstStyle/>
          <a:p>
            <a:pPr marL="342900" indent="-342900">
              <a:defRPr/>
            </a:pPr>
            <a:r>
              <a:rPr lang="en-US" kern="0" dirty="0"/>
              <a:t>450 compute nodes (Intel Xeon Haswell)</a:t>
            </a:r>
          </a:p>
          <a:p>
            <a:pPr marL="342900" indent="-342900">
              <a:defRPr/>
            </a:pPr>
            <a:r>
              <a:rPr lang="en-US" kern="0" dirty="0"/>
              <a:t>24 cores per node</a:t>
            </a:r>
          </a:p>
          <a:p>
            <a:pPr marL="342900" indent="-342900">
              <a:defRPr/>
            </a:pPr>
            <a:r>
              <a:rPr lang="en-US" kern="0" dirty="0"/>
              <a:t>11,400 total cores</a:t>
            </a:r>
          </a:p>
          <a:p>
            <a:pPr marL="342900" indent="-342900">
              <a:defRPr/>
            </a:pPr>
            <a:r>
              <a:rPr lang="en-US" kern="0" dirty="0"/>
              <a:t>Omni-Path network</a:t>
            </a:r>
          </a:p>
          <a:p>
            <a:pPr marL="342900" indent="-342900">
              <a:defRPr/>
            </a:pPr>
            <a:r>
              <a:rPr lang="en-US" kern="0" dirty="0"/>
              <a:t>1.2 PB scratch storage</a:t>
            </a:r>
          </a:p>
          <a:p>
            <a:pPr marL="342900" indent="-342900">
              <a:defRPr/>
            </a:pPr>
            <a:r>
              <a:rPr lang="en-US" kern="0" dirty="0"/>
              <a:t>GPFS File system</a:t>
            </a:r>
          </a:p>
          <a:p>
            <a:pPr marL="342900" indent="-342900">
              <a:defRPr/>
            </a:pPr>
            <a:endParaRPr lang="en-US" kern="0" dirty="0"/>
          </a:p>
          <a:p>
            <a:pPr marL="342900" indent="-342900">
              <a:defRPr/>
            </a:pPr>
            <a:r>
              <a:rPr lang="en-US" kern="0" dirty="0"/>
              <a:t>67% CU, 23% CSU, 10% RMACC</a:t>
            </a:r>
          </a:p>
          <a:p>
            <a:endParaRPr lang="en-US" dirty="0"/>
          </a:p>
        </p:txBody>
      </p:sp>
      <p:pic>
        <p:nvPicPr>
          <p:cNvPr id="9" name="Picture 8">
            <a:extLst>
              <a:ext uri="{FF2B5EF4-FFF2-40B4-BE49-F238E27FC236}">
                <a16:creationId xmlns:a16="http://schemas.microsoft.com/office/drawing/2014/main" id="{B169B698-923F-8F45-88C9-2D39DB43AF8B}"/>
              </a:ext>
            </a:extLst>
          </p:cNvPr>
          <p:cNvPicPr>
            <a:picLocks noChangeAspect="1"/>
          </p:cNvPicPr>
          <p:nvPr/>
        </p:nvPicPr>
        <p:blipFill>
          <a:blip r:embed="rId2"/>
          <a:stretch>
            <a:fillRect/>
          </a:stretch>
        </p:blipFill>
        <p:spPr>
          <a:xfrm>
            <a:off x="8385840" y="2237409"/>
            <a:ext cx="3390659" cy="3390659"/>
          </a:xfrm>
          <a:prstGeom prst="rect">
            <a:avLst/>
          </a:prstGeom>
        </p:spPr>
      </p:pic>
      <p:sp>
        <p:nvSpPr>
          <p:cNvPr id="2" name="Date Placeholder 1">
            <a:extLst>
              <a:ext uri="{FF2B5EF4-FFF2-40B4-BE49-F238E27FC236}">
                <a16:creationId xmlns:a16="http://schemas.microsoft.com/office/drawing/2014/main" id="{DA35A9AD-4ED2-294B-B533-A01C259C7303}"/>
              </a:ext>
            </a:extLst>
          </p:cNvPr>
          <p:cNvSpPr>
            <a:spLocks noGrp="1"/>
          </p:cNvSpPr>
          <p:nvPr>
            <p:ph type="dt" sz="half" idx="10"/>
          </p:nvPr>
        </p:nvSpPr>
        <p:spPr/>
        <p:txBody>
          <a:bodyPr/>
          <a:lstStyle/>
          <a:p>
            <a:fld id="{F57003A8-216E-4231-B24B-F361CD3ABB86}" type="datetime1">
              <a:rPr lang="en-US" smtClean="0"/>
              <a:t>4/10/2020</a:t>
            </a:fld>
            <a:endParaRPr lang="en-US"/>
          </a:p>
        </p:txBody>
      </p:sp>
      <p:sp>
        <p:nvSpPr>
          <p:cNvPr id="4" name="Footer Placeholder 3">
            <a:extLst>
              <a:ext uri="{FF2B5EF4-FFF2-40B4-BE49-F238E27FC236}">
                <a16:creationId xmlns:a16="http://schemas.microsoft.com/office/drawing/2014/main" id="{B90BEBF2-3DAD-0B4C-9ECF-DE03D891FD10}"/>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9C9DFB6F-D793-934D-8102-299CD10B216C}"/>
              </a:ext>
            </a:extLst>
          </p:cNvPr>
          <p:cNvSpPr>
            <a:spLocks noGrp="1"/>
          </p:cNvSpPr>
          <p:nvPr>
            <p:ph type="sldNum" sz="quarter" idx="12"/>
          </p:nvPr>
        </p:nvSpPr>
        <p:spPr/>
        <p:txBody>
          <a:bodyPr/>
          <a:lstStyle/>
          <a:p>
            <a:fld id="{DD321DBF-325B-3546-BAAF-4F6E3B3181FF}" type="slidenum">
              <a:rPr lang="en-US" smtClean="0"/>
              <a:t>4</a:t>
            </a:fld>
            <a:endParaRPr lang="en-US"/>
          </a:p>
        </p:txBody>
      </p:sp>
    </p:spTree>
    <p:extLst>
      <p:ext uri="{BB962C8B-B14F-4D97-AF65-F5344CB8AC3E}">
        <p14:creationId xmlns:p14="http://schemas.microsoft.com/office/powerpoint/2010/main" val="3873151214"/>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838200" y="532905"/>
            <a:ext cx="10515600" cy="1325563"/>
          </a:xfrm>
        </p:spPr>
        <p:txBody>
          <a:bodyPr/>
          <a:lstStyle/>
          <a:p>
            <a:r>
              <a:rPr lang="en-US" dirty="0">
                <a:latin typeface="Helvetica Light"/>
              </a:rPr>
              <a:t>Additional Types of RMACC Summit Compute Nodes</a:t>
            </a:r>
          </a:p>
        </p:txBody>
      </p:sp>
      <p:sp>
        <p:nvSpPr>
          <p:cNvPr id="3" name="Content Placeholder 2">
            <a:extLst>
              <a:ext uri="{FF2B5EF4-FFF2-40B4-BE49-F238E27FC236}">
                <a16:creationId xmlns:a16="http://schemas.microsoft.com/office/drawing/2014/main" id="{295FF643-23D3-704D-805C-B1B4E0B818EA}"/>
              </a:ext>
            </a:extLst>
          </p:cNvPr>
          <p:cNvSpPr>
            <a:spLocks noGrp="1"/>
          </p:cNvSpPr>
          <p:nvPr>
            <p:ph idx="1"/>
          </p:nvPr>
        </p:nvSpPr>
        <p:spPr>
          <a:xfrm>
            <a:off x="838200" y="2189527"/>
            <a:ext cx="10515600" cy="3778238"/>
          </a:xfrm>
        </p:spPr>
        <p:txBody>
          <a:bodyPr/>
          <a:lstStyle/>
          <a:p>
            <a:r>
              <a:rPr lang="en-US" kern="0" dirty="0"/>
              <a:t>10 Graphics Processing Unit (GPU) Nodes</a:t>
            </a:r>
          </a:p>
          <a:p>
            <a:pPr lvl="1"/>
            <a:r>
              <a:rPr lang="en-US" sz="2800" kern="0" dirty="0">
                <a:solidFill>
                  <a:sysClr val="windowText" lastClr="000000"/>
                </a:solidFill>
              </a:rPr>
              <a:t>NVIDIA Tesla K80 (2/node)</a:t>
            </a:r>
          </a:p>
          <a:p>
            <a:r>
              <a:rPr lang="en-US" kern="0" dirty="0"/>
              <a:t>5 High Memory Nodes</a:t>
            </a:r>
          </a:p>
          <a:p>
            <a:pPr lvl="1"/>
            <a:r>
              <a:rPr lang="en-US" sz="2800" kern="0" dirty="0">
                <a:solidFill>
                  <a:sysClr val="windowText" lastClr="000000"/>
                </a:solidFill>
              </a:rPr>
              <a:t>2 TB of memory/node, 48 cores/node</a:t>
            </a:r>
          </a:p>
          <a:p>
            <a:r>
              <a:rPr lang="en-US" kern="0" dirty="0"/>
              <a:t>20 Phi Nodes </a:t>
            </a:r>
          </a:p>
          <a:p>
            <a:pPr lvl="1"/>
            <a:r>
              <a:rPr lang="en-US" sz="2800" kern="0" dirty="0">
                <a:solidFill>
                  <a:sysClr val="windowText" lastClr="000000"/>
                </a:solidFill>
              </a:rPr>
              <a:t>Intel Xeon Phi</a:t>
            </a:r>
          </a:p>
          <a:p>
            <a:pPr lvl="1"/>
            <a:r>
              <a:rPr lang="en-US" sz="2800" kern="0" dirty="0">
                <a:solidFill>
                  <a:sysClr val="windowText" lastClr="000000"/>
                </a:solidFill>
              </a:rPr>
              <a:t>68 cores/node, 4x threads/core</a:t>
            </a:r>
          </a:p>
        </p:txBody>
      </p:sp>
      <p:sp>
        <p:nvSpPr>
          <p:cNvPr id="2" name="Date Placeholder 1">
            <a:extLst>
              <a:ext uri="{FF2B5EF4-FFF2-40B4-BE49-F238E27FC236}">
                <a16:creationId xmlns:a16="http://schemas.microsoft.com/office/drawing/2014/main" id="{DB041AC2-B500-FA45-914A-D1BCA20C9C6A}"/>
              </a:ext>
            </a:extLst>
          </p:cNvPr>
          <p:cNvSpPr>
            <a:spLocks noGrp="1"/>
          </p:cNvSpPr>
          <p:nvPr>
            <p:ph type="dt" sz="half" idx="10"/>
          </p:nvPr>
        </p:nvSpPr>
        <p:spPr/>
        <p:txBody>
          <a:bodyPr/>
          <a:lstStyle/>
          <a:p>
            <a:fld id="{92839064-6F75-442A-BECA-BE4CC45BADED}" type="datetime1">
              <a:rPr lang="en-US" smtClean="0"/>
              <a:t>4/10/2020</a:t>
            </a:fld>
            <a:endParaRPr lang="en-US"/>
          </a:p>
        </p:txBody>
      </p:sp>
      <p:sp>
        <p:nvSpPr>
          <p:cNvPr id="4" name="Footer Placeholder 3">
            <a:extLst>
              <a:ext uri="{FF2B5EF4-FFF2-40B4-BE49-F238E27FC236}">
                <a16:creationId xmlns:a16="http://schemas.microsoft.com/office/drawing/2014/main" id="{7BE12F28-579D-C546-AFF7-B88FF7FCC83D}"/>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7A37B028-2F2A-894F-82E2-989672AA3F60}"/>
              </a:ext>
            </a:extLst>
          </p:cNvPr>
          <p:cNvSpPr>
            <a:spLocks noGrp="1"/>
          </p:cNvSpPr>
          <p:nvPr>
            <p:ph type="sldNum" sz="quarter" idx="12"/>
          </p:nvPr>
        </p:nvSpPr>
        <p:spPr/>
        <p:txBody>
          <a:bodyPr/>
          <a:lstStyle/>
          <a:p>
            <a:fld id="{DD321DBF-325B-3546-BAAF-4F6E3B3181FF}" type="slidenum">
              <a:rPr lang="en-US" smtClean="0"/>
              <a:t>5</a:t>
            </a:fld>
            <a:endParaRPr lang="en-US"/>
          </a:p>
        </p:txBody>
      </p:sp>
    </p:spTree>
    <p:extLst>
      <p:ext uri="{BB962C8B-B14F-4D97-AF65-F5344CB8AC3E}">
        <p14:creationId xmlns:p14="http://schemas.microsoft.com/office/powerpoint/2010/main" val="2193348142"/>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latin typeface="Helvetica Light"/>
              </a:rPr>
              <a:t>RC Access: Logging in</a:t>
            </a:r>
          </a:p>
        </p:txBody>
      </p:sp>
      <p:sp>
        <p:nvSpPr>
          <p:cNvPr id="11" name="Content Placeholder 10">
            <a:extLst>
              <a:ext uri="{FF2B5EF4-FFF2-40B4-BE49-F238E27FC236}">
                <a16:creationId xmlns:a16="http://schemas.microsoft.com/office/drawing/2014/main" id="{9D39483D-FC7A-A448-863A-742C8BC800FB}"/>
              </a:ext>
            </a:extLst>
          </p:cNvPr>
          <p:cNvSpPr>
            <a:spLocks noGrp="1"/>
          </p:cNvSpPr>
          <p:nvPr>
            <p:ph idx="1"/>
          </p:nvPr>
        </p:nvSpPr>
        <p:spPr>
          <a:xfrm>
            <a:off x="838200" y="1956122"/>
            <a:ext cx="10515600" cy="3657600"/>
          </a:xfrm>
        </p:spPr>
        <p:txBody>
          <a:bodyPr>
            <a:normAutofit/>
          </a:bodyPr>
          <a:lstStyle/>
          <a:p>
            <a:pPr marL="241100" indent="-228411">
              <a:buClr>
                <a:srgbClr val="A9A57C"/>
              </a:buClr>
              <a:tabLst>
                <a:tab pos="241100" algn="l"/>
              </a:tabLst>
            </a:pPr>
            <a:r>
              <a:rPr lang="en-US" spc="-26" dirty="0">
                <a:solidFill>
                  <a:srgbClr val="2F2B20"/>
                </a:solidFill>
                <a:cs typeface="Arial"/>
              </a:rPr>
              <a:t>If you have an RMACC account already, login as follows from a terminal:</a:t>
            </a:r>
          </a:p>
          <a:p>
            <a:pPr marL="12689" indent="0">
              <a:buClr>
                <a:srgbClr val="A9A57C"/>
              </a:buClr>
              <a:buNone/>
              <a:tabLst>
                <a:tab pos="241100" algn="l"/>
              </a:tabLst>
            </a:pPr>
            <a:endParaRPr lang="en-US" spc="-26" dirty="0">
              <a:solidFill>
                <a:srgbClr val="0070C0"/>
              </a:solidFill>
              <a:latin typeface="Courier New" panose="02070309020205020404" pitchFamily="49" charset="0"/>
              <a:cs typeface="Courier New" panose="02070309020205020404" pitchFamily="49" charset="0"/>
            </a:endParaRPr>
          </a:p>
          <a:p>
            <a:pPr marL="241100" indent="-228411">
              <a:buClr>
                <a:srgbClr val="A9A57C"/>
              </a:buClr>
              <a:tabLst>
                <a:tab pos="241100" algn="l"/>
              </a:tabLst>
            </a:pPr>
            <a:endParaRPr lang="en-US" spc="-26" dirty="0">
              <a:solidFill>
                <a:srgbClr val="2F2B20"/>
              </a:solidFill>
              <a:cs typeface="Arial"/>
            </a:endParaRPr>
          </a:p>
          <a:p>
            <a:pPr marL="241100" indent="-228411">
              <a:buClr>
                <a:srgbClr val="A9A57C"/>
              </a:buClr>
              <a:tabLst>
                <a:tab pos="241100" algn="l"/>
              </a:tabLst>
            </a:pPr>
            <a:r>
              <a:rPr lang="en-US" spc="-26" dirty="0">
                <a:solidFill>
                  <a:srgbClr val="2F2B20"/>
                </a:solidFill>
                <a:cs typeface="Arial"/>
              </a:rPr>
              <a:t>If you do not have an RMACC account use one of our temporary accounts:</a:t>
            </a:r>
          </a:p>
          <a:p>
            <a:pPr marL="1155500" lvl="2" indent="-228411">
              <a:buClr>
                <a:srgbClr val="A9A57C"/>
              </a:buClr>
              <a:tabLst>
                <a:tab pos="241100" algn="l"/>
              </a:tabLst>
            </a:pPr>
            <a:endParaRPr lang="en-US" spc="-26" dirty="0">
              <a:solidFill>
                <a:srgbClr val="0070C0"/>
              </a:solidFill>
              <a:latin typeface="Courier New" panose="02070309020205020404" pitchFamily="49" charset="0"/>
              <a:cs typeface="Courier New" panose="02070309020205020404" pitchFamily="49" charset="0"/>
            </a:endParaRPr>
          </a:p>
          <a:p>
            <a:endParaRPr lang="en-US" dirty="0"/>
          </a:p>
        </p:txBody>
      </p:sp>
      <p:sp>
        <p:nvSpPr>
          <p:cNvPr id="3" name="Date Placeholder 2">
            <a:extLst>
              <a:ext uri="{FF2B5EF4-FFF2-40B4-BE49-F238E27FC236}">
                <a16:creationId xmlns:a16="http://schemas.microsoft.com/office/drawing/2014/main" id="{FEE1ACA8-E904-B145-B1C2-EE69F2051E10}"/>
              </a:ext>
            </a:extLst>
          </p:cNvPr>
          <p:cNvSpPr>
            <a:spLocks noGrp="1"/>
          </p:cNvSpPr>
          <p:nvPr>
            <p:ph type="dt" sz="half" idx="10"/>
          </p:nvPr>
        </p:nvSpPr>
        <p:spPr/>
        <p:txBody>
          <a:bodyPr/>
          <a:lstStyle/>
          <a:p>
            <a:fld id="{AE13A73B-A373-49FD-8278-72754A218F31}" type="datetime1">
              <a:rPr lang="en-US" smtClean="0"/>
              <a:t>4/10/2020</a:t>
            </a:fld>
            <a:endParaRPr lang="en-US"/>
          </a:p>
        </p:txBody>
      </p:sp>
      <p:sp>
        <p:nvSpPr>
          <p:cNvPr id="4" name="Footer Placeholder 3">
            <a:extLst>
              <a:ext uri="{FF2B5EF4-FFF2-40B4-BE49-F238E27FC236}">
                <a16:creationId xmlns:a16="http://schemas.microsoft.com/office/drawing/2014/main" id="{3DEC9484-5620-2948-9129-038DFA47A21A}"/>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17C3B23C-46E4-C14B-A90E-8F97BB768C4E}"/>
              </a:ext>
            </a:extLst>
          </p:cNvPr>
          <p:cNvSpPr>
            <a:spLocks noGrp="1"/>
          </p:cNvSpPr>
          <p:nvPr>
            <p:ph type="sldNum" sz="quarter" idx="12"/>
          </p:nvPr>
        </p:nvSpPr>
        <p:spPr/>
        <p:txBody>
          <a:bodyPr/>
          <a:lstStyle/>
          <a:p>
            <a:fld id="{DD321DBF-325B-3546-BAAF-4F6E3B3181FF}" type="slidenum">
              <a:rPr lang="en-US" smtClean="0"/>
              <a:t>6</a:t>
            </a:fld>
            <a:endParaRPr lang="en-US"/>
          </a:p>
        </p:txBody>
      </p:sp>
      <p:sp>
        <p:nvSpPr>
          <p:cNvPr id="6" name="TextBox 5">
            <a:extLst>
              <a:ext uri="{FF2B5EF4-FFF2-40B4-BE49-F238E27FC236}">
                <a16:creationId xmlns:a16="http://schemas.microsoft.com/office/drawing/2014/main" id="{6B123A23-E410-44BE-A77C-888397B87205}"/>
              </a:ext>
            </a:extLst>
          </p:cNvPr>
          <p:cNvSpPr txBox="1"/>
          <p:nvPr/>
        </p:nvSpPr>
        <p:spPr>
          <a:xfrm>
            <a:off x="1449197" y="2802611"/>
            <a:ext cx="9293605" cy="646331"/>
          </a:xfrm>
          <a:prstGeom prst="rect">
            <a:avLst/>
          </a:prstGeom>
          <a:noFill/>
          <a:ln>
            <a:solidFill>
              <a:schemeClr val="accent5"/>
            </a:solidFill>
          </a:ln>
        </p:spPr>
        <p:txBody>
          <a:bodyPr wrap="square" rtlCol="0">
            <a:spAutoFit/>
          </a:bodyPr>
          <a:lstStyle/>
          <a:p>
            <a:pPr marL="241100" indent="-228411">
              <a:buClr>
                <a:srgbClr val="A9A57C"/>
              </a:buClr>
              <a:tabLst>
                <a:tab pos="241100" algn="l"/>
              </a:tabLst>
            </a:pPr>
            <a:r>
              <a:rPr lang="en-US" spc="-6" dirty="0">
                <a:solidFill>
                  <a:srgbClr val="0070C0"/>
                </a:solidFill>
                <a:latin typeface="Consolas" panose="020B0609020204030204" pitchFamily="49" charset="0"/>
                <a:cs typeface="Courier New"/>
              </a:rPr>
              <a:t>$ </a:t>
            </a:r>
            <a:r>
              <a:rPr lang="en-US" spc="-6" dirty="0" err="1">
                <a:solidFill>
                  <a:srgbClr val="0070C0"/>
                </a:solidFill>
                <a:latin typeface="Consolas" panose="020B0609020204030204" pitchFamily="49" charset="0"/>
                <a:cs typeface="Courier New"/>
              </a:rPr>
              <a:t>ssh</a:t>
            </a:r>
            <a:r>
              <a:rPr lang="en-US" spc="-6" dirty="0">
                <a:solidFill>
                  <a:srgbClr val="0070C0"/>
                </a:solidFill>
                <a:latin typeface="Consolas" panose="020B0609020204030204" pitchFamily="49" charset="0"/>
                <a:cs typeface="Courier New"/>
              </a:rPr>
              <a:t> </a:t>
            </a:r>
            <a:r>
              <a:rPr lang="en-US" spc="-6" dirty="0">
                <a:solidFill>
                  <a:srgbClr val="FF0000"/>
                </a:solidFill>
                <a:latin typeface="Consolas" panose="020B0609020204030204" pitchFamily="49" charset="0"/>
                <a:cs typeface="Courier New"/>
              </a:rPr>
              <a:t>&lt;username&gt;</a:t>
            </a:r>
            <a:r>
              <a:rPr lang="en-US" spc="-6" dirty="0">
                <a:solidFill>
                  <a:schemeClr val="accent5"/>
                </a:solidFill>
                <a:latin typeface="Consolas" panose="020B0609020204030204" pitchFamily="49" charset="0"/>
                <a:cs typeface="Courier New"/>
              </a:rPr>
              <a:t>@</a:t>
            </a:r>
            <a:r>
              <a:rPr lang="en-US" spc="-6" dirty="0">
                <a:solidFill>
                  <a:srgbClr val="0563C1"/>
                </a:solidFill>
                <a:latin typeface="Consolas" panose="020B0609020204030204" pitchFamily="49" charset="0"/>
                <a:cs typeface="Courier New"/>
              </a:rPr>
              <a:t>login.rc.colorado.edu</a:t>
            </a:r>
            <a:r>
              <a:rPr lang="en-US" spc="-6" dirty="0">
                <a:solidFill>
                  <a:srgbClr val="0070C0"/>
                </a:solidFill>
                <a:latin typeface="Consolas" panose="020B0609020204030204" pitchFamily="49" charset="0"/>
                <a:cs typeface="Courier New"/>
              </a:rPr>
              <a:t> </a:t>
            </a:r>
          </a:p>
          <a:p>
            <a:pPr marL="241100" indent="-228411">
              <a:buClr>
                <a:srgbClr val="A9A57C"/>
              </a:buClr>
              <a:tabLst>
                <a:tab pos="241100" algn="l"/>
              </a:tabLst>
            </a:pPr>
            <a:r>
              <a:rPr lang="en-US" i="1" spc="-6" dirty="0">
                <a:solidFill>
                  <a:schemeClr val="bg2">
                    <a:lumMod val="75000"/>
                  </a:schemeClr>
                </a:solidFill>
                <a:latin typeface="Consolas" panose="020B0609020204030204" pitchFamily="49" charset="0"/>
                <a:cs typeface="Courier New"/>
              </a:rPr>
              <a:t># Where username is your </a:t>
            </a:r>
            <a:r>
              <a:rPr lang="en-US" i="1" spc="-6" dirty="0" err="1">
                <a:solidFill>
                  <a:schemeClr val="bg2">
                    <a:lumMod val="75000"/>
                  </a:schemeClr>
                </a:solidFill>
                <a:latin typeface="Consolas" panose="020B0609020204030204" pitchFamily="49" charset="0"/>
                <a:cs typeface="Courier New"/>
              </a:rPr>
              <a:t>identikey</a:t>
            </a:r>
            <a:endParaRPr lang="en-US" i="1" spc="-6" dirty="0">
              <a:solidFill>
                <a:schemeClr val="bg2">
                  <a:lumMod val="75000"/>
                </a:schemeClr>
              </a:solidFill>
              <a:latin typeface="Consolas" panose="020B0609020204030204" pitchFamily="49" charset="0"/>
              <a:cs typeface="Courier New"/>
            </a:endParaRPr>
          </a:p>
        </p:txBody>
      </p:sp>
      <p:sp>
        <p:nvSpPr>
          <p:cNvPr id="8" name="TextBox 7">
            <a:extLst>
              <a:ext uri="{FF2B5EF4-FFF2-40B4-BE49-F238E27FC236}">
                <a16:creationId xmlns:a16="http://schemas.microsoft.com/office/drawing/2014/main" id="{4CC0DD39-CEC8-47B8-B8CD-1C8C2E3FFF58}"/>
              </a:ext>
            </a:extLst>
          </p:cNvPr>
          <p:cNvSpPr txBox="1"/>
          <p:nvPr/>
        </p:nvSpPr>
        <p:spPr>
          <a:xfrm>
            <a:off x="1449197" y="4770127"/>
            <a:ext cx="8802150" cy="646331"/>
          </a:xfrm>
          <a:prstGeom prst="rect">
            <a:avLst/>
          </a:prstGeom>
          <a:noFill/>
          <a:ln>
            <a:solidFill>
              <a:schemeClr val="accent5"/>
            </a:solidFill>
          </a:ln>
        </p:spPr>
        <p:txBody>
          <a:bodyPr wrap="square" rtlCol="0">
            <a:spAutoFit/>
          </a:bodyPr>
          <a:lstStyle/>
          <a:p>
            <a:pPr marL="241100" indent="-228411">
              <a:buClr>
                <a:srgbClr val="A9A57C"/>
              </a:buClr>
              <a:tabLst>
                <a:tab pos="241100" algn="l"/>
              </a:tabLst>
            </a:pPr>
            <a:r>
              <a:rPr lang="en-US" spc="-6" dirty="0">
                <a:solidFill>
                  <a:srgbClr val="0070C0"/>
                </a:solidFill>
                <a:latin typeface="Consolas" panose="020B0609020204030204" pitchFamily="49" charset="0"/>
                <a:cs typeface="Courier New"/>
              </a:rPr>
              <a:t>$ </a:t>
            </a:r>
            <a:r>
              <a:rPr lang="en-US" spc="-6" dirty="0" err="1">
                <a:solidFill>
                  <a:srgbClr val="0070C0"/>
                </a:solidFill>
                <a:latin typeface="Consolas" panose="020B0609020204030204" pitchFamily="49" charset="0"/>
                <a:cs typeface="Courier New"/>
              </a:rPr>
              <a:t>ssh</a:t>
            </a:r>
            <a:r>
              <a:rPr lang="en-US" spc="-6" dirty="0">
                <a:solidFill>
                  <a:srgbClr val="0070C0"/>
                </a:solidFill>
                <a:latin typeface="Consolas" panose="020B0609020204030204" pitchFamily="49" charset="0"/>
                <a:cs typeface="Courier New"/>
              </a:rPr>
              <a:t> </a:t>
            </a:r>
            <a:r>
              <a:rPr lang="en-US" spc="-6" dirty="0">
                <a:solidFill>
                  <a:schemeClr val="accent5"/>
                </a:solidFill>
                <a:latin typeface="Consolas" panose="020B0609020204030204" pitchFamily="49" charset="0"/>
                <a:cs typeface="Courier New"/>
              </a:rPr>
              <a:t>user</a:t>
            </a:r>
            <a:r>
              <a:rPr lang="en-US" spc="-6" dirty="0">
                <a:solidFill>
                  <a:srgbClr val="FF0000"/>
                </a:solidFill>
                <a:latin typeface="Consolas" panose="020B0609020204030204" pitchFamily="49" charset="0"/>
                <a:cs typeface="Courier New"/>
              </a:rPr>
              <a:t>&lt;XXXX&gt;</a:t>
            </a:r>
            <a:r>
              <a:rPr lang="en-US" spc="-6" dirty="0">
                <a:solidFill>
                  <a:schemeClr val="accent5"/>
                </a:solidFill>
                <a:latin typeface="Consolas" panose="020B0609020204030204" pitchFamily="49" charset="0"/>
                <a:cs typeface="Courier New"/>
              </a:rPr>
              <a:t>@</a:t>
            </a:r>
            <a:r>
              <a:rPr lang="en-US" spc="-6" dirty="0">
                <a:solidFill>
                  <a:srgbClr val="0070C0"/>
                </a:solidFill>
                <a:latin typeface="Consolas" panose="020B0609020204030204" pitchFamily="49" charset="0"/>
                <a:cs typeface="Courier New"/>
              </a:rPr>
              <a:t>tlogin1.rc.colorado.edu</a:t>
            </a:r>
          </a:p>
          <a:p>
            <a:pPr marL="241100" indent="-228411">
              <a:buClr>
                <a:srgbClr val="A9A57C"/>
              </a:buClr>
              <a:tabLst>
                <a:tab pos="241100" algn="l"/>
              </a:tabLst>
            </a:pPr>
            <a:r>
              <a:rPr lang="en-US" spc="-6" dirty="0">
                <a:solidFill>
                  <a:schemeClr val="bg2">
                    <a:lumMod val="75000"/>
                  </a:schemeClr>
                </a:solidFill>
                <a:latin typeface="Consolas" panose="020B0609020204030204" pitchFamily="49" charset="0"/>
                <a:cs typeface="Courier New"/>
              </a:rPr>
              <a:t># Where user&lt;XXXX&gt; is your temporary username</a:t>
            </a:r>
            <a:endParaRPr lang="en-US" spc="-26" dirty="0">
              <a:solidFill>
                <a:schemeClr val="bg2">
                  <a:lumMod val="75000"/>
                </a:schemeClr>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28384040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latin typeface="Helvetica Light"/>
              </a:rPr>
              <a:t>Working on RC Resources</a:t>
            </a:r>
          </a:p>
        </p:txBody>
      </p:sp>
      <p:sp>
        <p:nvSpPr>
          <p:cNvPr id="10" name="Content Placeholder 9">
            <a:extLst>
              <a:ext uri="{FF2B5EF4-FFF2-40B4-BE49-F238E27FC236}">
                <a16:creationId xmlns:a16="http://schemas.microsoft.com/office/drawing/2014/main" id="{E3F0313B-4021-484A-9D48-1418C0DB3248}"/>
              </a:ext>
            </a:extLst>
          </p:cNvPr>
          <p:cNvSpPr>
            <a:spLocks noGrp="1"/>
          </p:cNvSpPr>
          <p:nvPr>
            <p:ph idx="1"/>
          </p:nvPr>
        </p:nvSpPr>
        <p:spPr>
          <a:xfrm>
            <a:off x="838200" y="1597307"/>
            <a:ext cx="10515600" cy="4567228"/>
          </a:xfrm>
        </p:spPr>
        <p:txBody>
          <a:bodyPr>
            <a:normAutofit/>
          </a:bodyPr>
          <a:lstStyle/>
          <a:p>
            <a:pPr marL="241100" marR="5075" indent="-228411">
              <a:lnSpc>
                <a:spcPct val="89700"/>
              </a:lnSpc>
              <a:spcBef>
                <a:spcPts val="394"/>
              </a:spcBef>
              <a:buClr>
                <a:srgbClr val="A9A57C"/>
              </a:buClr>
              <a:tabLst>
                <a:tab pos="241100" algn="l"/>
              </a:tabLst>
            </a:pPr>
            <a:r>
              <a:rPr lang="en-US" sz="2200" dirty="0">
                <a:solidFill>
                  <a:srgbClr val="2F2B20"/>
                </a:solidFill>
                <a:cs typeface="Arial"/>
              </a:rPr>
              <a:t>When you first log in, you will be on a login node. Your prompt will look like this (e.g.):</a:t>
            </a:r>
          </a:p>
          <a:p>
            <a:pPr marL="12689" marR="5075" indent="0">
              <a:lnSpc>
                <a:spcPct val="89700"/>
              </a:lnSpc>
              <a:spcBef>
                <a:spcPts val="394"/>
              </a:spcBef>
              <a:buClr>
                <a:srgbClr val="A9A57C"/>
              </a:buClr>
              <a:buNone/>
              <a:tabLst>
                <a:tab pos="241100" algn="l"/>
              </a:tabLst>
            </a:pPr>
            <a:endParaRPr lang="en-US" sz="2200" dirty="0">
              <a:solidFill>
                <a:schemeClr val="accent5"/>
              </a:solidFill>
              <a:cs typeface="Courier New" panose="02070309020205020404" pitchFamily="49" charset="0"/>
            </a:endParaRPr>
          </a:p>
          <a:p>
            <a:pPr marL="241100" marR="5075" indent="-228411">
              <a:lnSpc>
                <a:spcPct val="120000"/>
              </a:lnSpc>
              <a:spcBef>
                <a:spcPts val="394"/>
              </a:spcBef>
              <a:buClr>
                <a:srgbClr val="A9A57C"/>
              </a:buClr>
              <a:tabLst>
                <a:tab pos="241100" algn="l"/>
              </a:tabLst>
            </a:pPr>
            <a:r>
              <a:rPr lang="en-US" sz="2200" dirty="0">
                <a:solidFill>
                  <a:srgbClr val="2F2B20"/>
                </a:solidFill>
                <a:cs typeface="Arial"/>
              </a:rPr>
              <a:t>The login nodes are lightweight virtual machines primarily intended to serve as ‘gateways’ to RC resources. If you plan to work on Summit (most will), your first step should always be to move to a Summit ‘</a:t>
            </a:r>
            <a:r>
              <a:rPr lang="en-US" sz="2200" dirty="0" err="1">
                <a:solidFill>
                  <a:srgbClr val="2F2B20"/>
                </a:solidFill>
                <a:cs typeface="Arial"/>
              </a:rPr>
              <a:t>scompile</a:t>
            </a:r>
            <a:r>
              <a:rPr lang="en-US" sz="2200" dirty="0">
                <a:solidFill>
                  <a:srgbClr val="2F2B20"/>
                </a:solidFill>
                <a:cs typeface="Arial"/>
              </a:rPr>
              <a:t> node’:</a:t>
            </a:r>
          </a:p>
          <a:p>
            <a:pPr marL="241100" marR="5075" indent="-228411">
              <a:lnSpc>
                <a:spcPct val="120000"/>
              </a:lnSpc>
              <a:spcBef>
                <a:spcPts val="394"/>
              </a:spcBef>
              <a:buClr>
                <a:srgbClr val="A9A57C"/>
              </a:buClr>
              <a:tabLst>
                <a:tab pos="241100" algn="l"/>
              </a:tabLst>
            </a:pPr>
            <a:endParaRPr lang="en-US" sz="2200" dirty="0">
              <a:solidFill>
                <a:srgbClr val="2F2B20"/>
              </a:solidFill>
              <a:cs typeface="Arial"/>
            </a:endParaRPr>
          </a:p>
          <a:p>
            <a:pPr marL="241100" marR="5075" indent="-228411">
              <a:lnSpc>
                <a:spcPct val="89700"/>
              </a:lnSpc>
              <a:spcBef>
                <a:spcPts val="394"/>
              </a:spcBef>
              <a:buClr>
                <a:srgbClr val="A9A57C"/>
              </a:buClr>
              <a:tabLst>
                <a:tab pos="241100" algn="l"/>
              </a:tabLst>
            </a:pPr>
            <a:r>
              <a:rPr lang="en-US" sz="2200" dirty="0">
                <a:solidFill>
                  <a:srgbClr val="2F2B20"/>
                </a:solidFill>
                <a:cs typeface="Arial"/>
              </a:rPr>
              <a:t>Now go to your working directory and download the material for this workshop:</a:t>
            </a:r>
          </a:p>
          <a:p>
            <a:pPr marL="241100" marR="5075" indent="-228411" algn="just">
              <a:lnSpc>
                <a:spcPct val="89700"/>
              </a:lnSpc>
              <a:spcBef>
                <a:spcPts val="394"/>
              </a:spcBef>
              <a:buClr>
                <a:srgbClr val="A9A57C"/>
              </a:buClr>
              <a:tabLst>
                <a:tab pos="241100" algn="l"/>
              </a:tabLst>
            </a:pPr>
            <a:endParaRPr lang="en-US" dirty="0">
              <a:solidFill>
                <a:srgbClr val="2F2B20"/>
              </a:solidFill>
              <a:cs typeface="Arial"/>
            </a:endParaRPr>
          </a:p>
          <a:p>
            <a:pPr marL="241100" marR="5075" indent="-228411" algn="just">
              <a:lnSpc>
                <a:spcPct val="89700"/>
              </a:lnSpc>
              <a:spcBef>
                <a:spcPts val="394"/>
              </a:spcBef>
              <a:buClr>
                <a:srgbClr val="A9A57C"/>
              </a:buClr>
              <a:tabLst>
                <a:tab pos="241100" algn="l"/>
              </a:tabLst>
            </a:pPr>
            <a:endParaRPr lang="en-US" dirty="0">
              <a:solidFill>
                <a:srgbClr val="2F2B20"/>
              </a:solidFill>
              <a:cs typeface="Arial"/>
            </a:endParaRPr>
          </a:p>
          <a:p>
            <a:pPr marL="241100" marR="5075" indent="-228411" algn="just">
              <a:lnSpc>
                <a:spcPct val="89700"/>
              </a:lnSpc>
              <a:spcBef>
                <a:spcPts val="394"/>
              </a:spcBef>
              <a:buClr>
                <a:srgbClr val="A9A57C"/>
              </a:buClr>
              <a:tabLst>
                <a:tab pos="241100" algn="l"/>
              </a:tabLst>
            </a:pPr>
            <a:endParaRPr lang="en-US" dirty="0">
              <a:solidFill>
                <a:srgbClr val="2F2B20"/>
              </a:solidFill>
              <a:cs typeface="Arial"/>
            </a:endParaRPr>
          </a:p>
          <a:p>
            <a:pPr marL="241100" marR="5075" indent="-228411" algn="just">
              <a:lnSpc>
                <a:spcPct val="89700"/>
              </a:lnSpc>
              <a:spcBef>
                <a:spcPts val="394"/>
              </a:spcBef>
              <a:buClr>
                <a:srgbClr val="A9A57C"/>
              </a:buClr>
              <a:tabLst>
                <a:tab pos="241100" algn="l"/>
              </a:tabLst>
            </a:pPr>
            <a:endParaRPr lang="en-US" dirty="0">
              <a:solidFill>
                <a:srgbClr val="2F2B20"/>
              </a:solidFill>
              <a:latin typeface="Courier New" panose="02070309020205020404" pitchFamily="49" charset="0"/>
              <a:cs typeface="Courier New" panose="02070309020205020404" pitchFamily="49" charset="0"/>
            </a:endParaRPr>
          </a:p>
          <a:p>
            <a:endParaRPr lang="en-US" dirty="0"/>
          </a:p>
        </p:txBody>
      </p:sp>
      <p:sp>
        <p:nvSpPr>
          <p:cNvPr id="3" name="Date Placeholder 2">
            <a:extLst>
              <a:ext uri="{FF2B5EF4-FFF2-40B4-BE49-F238E27FC236}">
                <a16:creationId xmlns:a16="http://schemas.microsoft.com/office/drawing/2014/main" id="{01FDC393-4ECB-D24E-B940-98DC8B0AFE1C}"/>
              </a:ext>
            </a:extLst>
          </p:cNvPr>
          <p:cNvSpPr>
            <a:spLocks noGrp="1"/>
          </p:cNvSpPr>
          <p:nvPr>
            <p:ph type="dt" sz="half" idx="10"/>
          </p:nvPr>
        </p:nvSpPr>
        <p:spPr/>
        <p:txBody>
          <a:bodyPr/>
          <a:lstStyle/>
          <a:p>
            <a:fld id="{C9A6E627-3E12-45A2-B3A6-EBB7D35A2175}" type="datetime1">
              <a:rPr lang="en-US" smtClean="0"/>
              <a:t>4/10/2020</a:t>
            </a:fld>
            <a:endParaRPr lang="en-US"/>
          </a:p>
        </p:txBody>
      </p:sp>
      <p:sp>
        <p:nvSpPr>
          <p:cNvPr id="4" name="Footer Placeholder 3">
            <a:extLst>
              <a:ext uri="{FF2B5EF4-FFF2-40B4-BE49-F238E27FC236}">
                <a16:creationId xmlns:a16="http://schemas.microsoft.com/office/drawing/2014/main" id="{78650B5D-4046-9B4A-AF60-821742706720}"/>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B04E4BA3-E937-864C-AC12-987D6BC456A1}"/>
              </a:ext>
            </a:extLst>
          </p:cNvPr>
          <p:cNvSpPr>
            <a:spLocks noGrp="1"/>
          </p:cNvSpPr>
          <p:nvPr>
            <p:ph type="sldNum" sz="quarter" idx="12"/>
          </p:nvPr>
        </p:nvSpPr>
        <p:spPr/>
        <p:txBody>
          <a:bodyPr/>
          <a:lstStyle/>
          <a:p>
            <a:fld id="{DD321DBF-325B-3546-BAAF-4F6E3B3181FF}" type="slidenum">
              <a:rPr lang="en-US" smtClean="0"/>
              <a:t>7</a:t>
            </a:fld>
            <a:endParaRPr lang="en-US"/>
          </a:p>
        </p:txBody>
      </p:sp>
      <p:sp>
        <p:nvSpPr>
          <p:cNvPr id="7" name="Rectangle 6">
            <a:extLst>
              <a:ext uri="{FF2B5EF4-FFF2-40B4-BE49-F238E27FC236}">
                <a16:creationId xmlns:a16="http://schemas.microsoft.com/office/drawing/2014/main" id="{655B5513-2312-4E49-B8A8-C12B2D3194A3}"/>
              </a:ext>
            </a:extLst>
          </p:cNvPr>
          <p:cNvSpPr/>
          <p:nvPr/>
        </p:nvSpPr>
        <p:spPr>
          <a:xfrm>
            <a:off x="1427436" y="2296794"/>
            <a:ext cx="7615896" cy="369332"/>
          </a:xfrm>
          <a:prstGeom prst="rect">
            <a:avLst/>
          </a:prstGeom>
          <a:ln>
            <a:solidFill>
              <a:schemeClr val="accent5"/>
            </a:solidFill>
          </a:ln>
        </p:spPr>
        <p:txBody>
          <a:bodyPr wrap="square">
            <a:spAutoFit/>
          </a:bodyPr>
          <a:lstStyle/>
          <a:p>
            <a:r>
              <a:rPr lang="en-US" dirty="0">
                <a:solidFill>
                  <a:schemeClr val="accent5"/>
                </a:solidFill>
                <a:latin typeface="Consolas" panose="020B0609020204030204" pitchFamily="49" charset="0"/>
                <a:cs typeface="Courier New" panose="02070309020205020404" pitchFamily="49" charset="0"/>
              </a:rPr>
              <a:t>[user0049@tlogin1 ~]$</a:t>
            </a:r>
            <a:endParaRPr lang="en-US" dirty="0"/>
          </a:p>
        </p:txBody>
      </p:sp>
      <p:sp>
        <p:nvSpPr>
          <p:cNvPr id="8" name="Rectangle 7">
            <a:extLst>
              <a:ext uri="{FF2B5EF4-FFF2-40B4-BE49-F238E27FC236}">
                <a16:creationId xmlns:a16="http://schemas.microsoft.com/office/drawing/2014/main" id="{EADCC546-D123-4CDE-9897-0F2B3235772D}"/>
              </a:ext>
            </a:extLst>
          </p:cNvPr>
          <p:cNvSpPr/>
          <p:nvPr/>
        </p:nvSpPr>
        <p:spPr>
          <a:xfrm>
            <a:off x="1427436" y="3870410"/>
            <a:ext cx="7615896" cy="369332"/>
          </a:xfrm>
          <a:prstGeom prst="rect">
            <a:avLst/>
          </a:prstGeom>
          <a:ln>
            <a:solidFill>
              <a:schemeClr val="accent5"/>
            </a:solidFill>
          </a:ln>
        </p:spPr>
        <p:txBody>
          <a:bodyPr wrap="square">
            <a:spAutoFit/>
          </a:bodyPr>
          <a:lstStyle/>
          <a:p>
            <a:r>
              <a:rPr lang="en-US" dirty="0">
                <a:solidFill>
                  <a:schemeClr val="accent5"/>
                </a:solidFill>
                <a:latin typeface="Consolas" panose="020B0609020204030204" pitchFamily="49" charset="0"/>
                <a:cs typeface="Courier New" panose="02070309020205020404" pitchFamily="49" charset="0"/>
              </a:rPr>
              <a:t>[user0049@tlogin1 ~]$ </a:t>
            </a:r>
            <a:r>
              <a:rPr lang="en-US" dirty="0" err="1">
                <a:solidFill>
                  <a:schemeClr val="accent5"/>
                </a:solidFill>
                <a:latin typeface="Consolas" panose="020B0609020204030204" pitchFamily="49" charset="0"/>
                <a:cs typeface="Courier New" panose="02070309020205020404" pitchFamily="49" charset="0"/>
              </a:rPr>
              <a:t>ssh</a:t>
            </a:r>
            <a:r>
              <a:rPr lang="en-US" dirty="0">
                <a:solidFill>
                  <a:schemeClr val="accent5"/>
                </a:solidFill>
                <a:latin typeface="Consolas" panose="020B0609020204030204" pitchFamily="49" charset="0"/>
                <a:cs typeface="Courier New" panose="02070309020205020404" pitchFamily="49" charset="0"/>
              </a:rPr>
              <a:t> </a:t>
            </a:r>
            <a:r>
              <a:rPr lang="en-US" dirty="0" err="1">
                <a:solidFill>
                  <a:schemeClr val="accent5"/>
                </a:solidFill>
                <a:latin typeface="Consolas" panose="020B0609020204030204" pitchFamily="49" charset="0"/>
                <a:cs typeface="Courier New" panose="02070309020205020404" pitchFamily="49" charset="0"/>
              </a:rPr>
              <a:t>scompile</a:t>
            </a:r>
            <a:endParaRPr lang="en-US" dirty="0"/>
          </a:p>
        </p:txBody>
      </p:sp>
      <p:sp>
        <p:nvSpPr>
          <p:cNvPr id="9" name="Rectangle 8">
            <a:extLst>
              <a:ext uri="{FF2B5EF4-FFF2-40B4-BE49-F238E27FC236}">
                <a16:creationId xmlns:a16="http://schemas.microsoft.com/office/drawing/2014/main" id="{5A7CF105-53B5-476A-9E6C-6D66DDC89743}"/>
              </a:ext>
            </a:extLst>
          </p:cNvPr>
          <p:cNvSpPr/>
          <p:nvPr/>
        </p:nvSpPr>
        <p:spPr>
          <a:xfrm>
            <a:off x="1427436" y="4799028"/>
            <a:ext cx="9109136" cy="923330"/>
          </a:xfrm>
          <a:prstGeom prst="rect">
            <a:avLst/>
          </a:prstGeom>
          <a:ln>
            <a:solidFill>
              <a:schemeClr val="accent5"/>
            </a:solidFill>
          </a:ln>
        </p:spPr>
        <p:txBody>
          <a:bodyPr wrap="square">
            <a:spAutoFit/>
          </a:bodyPr>
          <a:lstStyle/>
          <a:p>
            <a:pPr>
              <a:spcBef>
                <a:spcPts val="16"/>
              </a:spcBef>
              <a:buClr>
                <a:srgbClr val="A9A57C"/>
              </a:buClr>
            </a:pPr>
            <a:r>
              <a:rPr lang="en-US" dirty="0">
                <a:solidFill>
                  <a:schemeClr val="accent5"/>
                </a:solidFill>
                <a:latin typeface="Consolas" panose="020B0609020204030204" pitchFamily="49" charset="0"/>
                <a:cs typeface="Courier New" panose="02070309020205020404" pitchFamily="49" charset="0"/>
              </a:rPr>
              <a:t>[user0049@shas0137 ~]$ cd /scratch/summit/$USER</a:t>
            </a:r>
          </a:p>
          <a:p>
            <a:pPr>
              <a:spcBef>
                <a:spcPts val="16"/>
              </a:spcBef>
              <a:buClr>
                <a:srgbClr val="A9A57C"/>
              </a:buClr>
            </a:pPr>
            <a:r>
              <a:rPr lang="en-US" dirty="0">
                <a:solidFill>
                  <a:schemeClr val="accent5"/>
                </a:solidFill>
                <a:latin typeface="Consolas" panose="020B0609020204030204" pitchFamily="49" charset="0"/>
                <a:cs typeface="Courier New" panose="02070309020205020404" pitchFamily="49" charset="0"/>
              </a:rPr>
              <a:t>[user0049@shas0137 ~]$ git clone https://github.com/ResearchComputing/Supercomputing_Spin_Up_Spring_2020</a:t>
            </a:r>
            <a:endParaRPr lang="en-US" spc="-20" dirty="0">
              <a:solidFill>
                <a:schemeClr val="accent5"/>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3091333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27129" y="369523"/>
            <a:ext cx="10679398" cy="1325563"/>
          </a:xfrm>
        </p:spPr>
        <p:txBody>
          <a:bodyPr/>
          <a:lstStyle/>
          <a:p>
            <a:r>
              <a:rPr lang="en-US" dirty="0">
                <a:latin typeface="Helvetica Light"/>
              </a:rPr>
              <a:t>Useful </a:t>
            </a:r>
            <a:r>
              <a:rPr lang="en-US" dirty="0" err="1">
                <a:latin typeface="Helvetica Light"/>
              </a:rPr>
              <a:t>Slurm</a:t>
            </a:r>
            <a:r>
              <a:rPr lang="en-US" dirty="0">
                <a:latin typeface="Helvetica Light"/>
              </a:rPr>
              <a:t> Commands: </a:t>
            </a:r>
            <a:r>
              <a:rPr lang="en-US" dirty="0" err="1">
                <a:solidFill>
                  <a:schemeClr val="accent5"/>
                </a:solidFill>
                <a:latin typeface="Consolas" panose="020B0609020204030204" pitchFamily="49" charset="0"/>
              </a:rPr>
              <a:t>sbatch</a:t>
            </a:r>
            <a:endParaRPr lang="en-US" dirty="0">
              <a:solidFill>
                <a:schemeClr val="accent5"/>
              </a:solidFill>
              <a:latin typeface="Consolas" panose="020B0609020204030204" pitchFamily="49" charset="0"/>
            </a:endParaRPr>
          </a:p>
        </p:txBody>
      </p:sp>
      <p:sp>
        <p:nvSpPr>
          <p:cNvPr id="11" name="Content Placeholder 10">
            <a:extLst>
              <a:ext uri="{FF2B5EF4-FFF2-40B4-BE49-F238E27FC236}">
                <a16:creationId xmlns:a16="http://schemas.microsoft.com/office/drawing/2014/main" id="{F6F4FA7C-3A68-0A44-BD45-CEA006EDF103}"/>
              </a:ext>
            </a:extLst>
          </p:cNvPr>
          <p:cNvSpPr>
            <a:spLocks noGrp="1"/>
          </p:cNvSpPr>
          <p:nvPr>
            <p:ph idx="1"/>
          </p:nvPr>
        </p:nvSpPr>
        <p:spPr>
          <a:xfrm>
            <a:off x="838200" y="1804636"/>
            <a:ext cx="10817506" cy="4163129"/>
          </a:xfrm>
        </p:spPr>
        <p:txBody>
          <a:bodyPr/>
          <a:lstStyle/>
          <a:p>
            <a:pPr marL="269652" indent="-228411">
              <a:spcBef>
                <a:spcPts val="650"/>
              </a:spcBef>
              <a:buClr>
                <a:schemeClr val="tx1"/>
              </a:buClr>
              <a:buFont typeface="Arial"/>
              <a:buChar char="•"/>
              <a:tabLst>
                <a:tab pos="269652" algn="l"/>
                <a:tab pos="1508147" algn="l"/>
              </a:tabLst>
            </a:pPr>
            <a:r>
              <a:rPr lang="en-US" dirty="0" err="1">
                <a:solidFill>
                  <a:schemeClr val="accent5"/>
                </a:solidFill>
                <a:latin typeface="Consolas" panose="020B0609020204030204" pitchFamily="49" charset="0"/>
                <a:cs typeface="Arial"/>
              </a:rPr>
              <a:t>sbatch</a:t>
            </a:r>
            <a:r>
              <a:rPr lang="en-US" dirty="0">
                <a:solidFill>
                  <a:srgbClr val="2F2B20"/>
                </a:solidFill>
                <a:cs typeface="Arial"/>
              </a:rPr>
              <a:t>: </a:t>
            </a:r>
            <a:r>
              <a:rPr lang="en-US" spc="30" dirty="0">
                <a:solidFill>
                  <a:srgbClr val="2F2B20"/>
                </a:solidFill>
                <a:cs typeface="Arial"/>
              </a:rPr>
              <a:t>submit </a:t>
            </a:r>
            <a:r>
              <a:rPr lang="en-US" spc="-50" dirty="0">
                <a:solidFill>
                  <a:srgbClr val="2F2B20"/>
                </a:solidFill>
                <a:cs typeface="Arial"/>
              </a:rPr>
              <a:t>a </a:t>
            </a:r>
            <a:r>
              <a:rPr lang="en-US" spc="36" dirty="0">
                <a:solidFill>
                  <a:srgbClr val="2F2B20"/>
                </a:solidFill>
                <a:cs typeface="Arial"/>
              </a:rPr>
              <a:t>batch job </a:t>
            </a:r>
            <a:r>
              <a:rPr lang="en-US" spc="55" dirty="0">
                <a:solidFill>
                  <a:srgbClr val="2F2B20"/>
                </a:solidFill>
                <a:cs typeface="Arial"/>
              </a:rPr>
              <a:t>to</a:t>
            </a:r>
            <a:r>
              <a:rPr lang="en-US" spc="-131" dirty="0">
                <a:solidFill>
                  <a:srgbClr val="2F2B20"/>
                </a:solidFill>
                <a:cs typeface="Arial"/>
              </a:rPr>
              <a:t> </a:t>
            </a:r>
            <a:r>
              <a:rPr lang="en-US" dirty="0" err="1">
                <a:solidFill>
                  <a:srgbClr val="2F2B20"/>
                </a:solidFill>
                <a:cs typeface="Arial"/>
              </a:rPr>
              <a:t>slurm</a:t>
            </a:r>
            <a:endParaRPr lang="en-US" spc="-10" dirty="0">
              <a:solidFill>
                <a:srgbClr val="2F2B20"/>
              </a:solidFill>
              <a:cs typeface="Arial"/>
            </a:endParaRPr>
          </a:p>
          <a:p>
            <a:pPr marL="269652" indent="-228411">
              <a:spcBef>
                <a:spcPts val="555"/>
              </a:spcBef>
              <a:buClr>
                <a:schemeClr val="tx1"/>
              </a:buClr>
              <a:tabLst>
                <a:tab pos="269652" algn="l"/>
              </a:tabLst>
            </a:pPr>
            <a:r>
              <a:rPr lang="en-US" spc="-10" dirty="0">
                <a:solidFill>
                  <a:srgbClr val="2F2B20"/>
                </a:solidFill>
                <a:cs typeface="Arial"/>
              </a:rPr>
              <a:t>Submit your first job! :  </a:t>
            </a:r>
          </a:p>
          <a:p>
            <a:pPr marL="269652" indent="-228411">
              <a:spcBef>
                <a:spcPts val="555"/>
              </a:spcBef>
              <a:buClr>
                <a:schemeClr val="tx1"/>
              </a:buClr>
              <a:tabLst>
                <a:tab pos="269652" algn="l"/>
              </a:tabLst>
            </a:pPr>
            <a:endParaRPr lang="en-US" spc="-10" dirty="0">
              <a:solidFill>
                <a:srgbClr val="2F2B20"/>
              </a:solidFill>
              <a:cs typeface="Arial"/>
            </a:endParaRPr>
          </a:p>
          <a:p>
            <a:pPr marL="269652" indent="-228411">
              <a:spcBef>
                <a:spcPts val="555"/>
              </a:spcBef>
              <a:buClr>
                <a:schemeClr val="tx1"/>
              </a:buClr>
              <a:tabLst>
                <a:tab pos="269652" algn="l"/>
              </a:tabLst>
            </a:pPr>
            <a:endParaRPr lang="en-US" spc="-10" dirty="0">
              <a:solidFill>
                <a:srgbClr val="2F2B20"/>
              </a:solidFill>
              <a:cs typeface="Arial"/>
            </a:endParaRPr>
          </a:p>
          <a:p>
            <a:pPr marL="269652" indent="-228411">
              <a:spcBef>
                <a:spcPts val="555"/>
              </a:spcBef>
              <a:buClr>
                <a:schemeClr val="tx1"/>
              </a:buClr>
              <a:tabLst>
                <a:tab pos="269652" algn="l"/>
              </a:tabLst>
            </a:pPr>
            <a:r>
              <a:rPr lang="en-US" spc="-10" dirty="0">
                <a:solidFill>
                  <a:srgbClr val="2F2B20"/>
                </a:solidFill>
                <a:cs typeface="Arial"/>
              </a:rPr>
              <a:t>Script contains most of the parameters needed to define a job</a:t>
            </a:r>
          </a:p>
          <a:p>
            <a:pPr marL="269652" indent="-228411">
              <a:spcBef>
                <a:spcPts val="555"/>
              </a:spcBef>
              <a:buClr>
                <a:schemeClr val="tx1"/>
              </a:buClr>
              <a:tabLst>
                <a:tab pos="269652" algn="l"/>
              </a:tabLst>
            </a:pPr>
            <a:r>
              <a:rPr lang="en-US" spc="-10" dirty="0">
                <a:solidFill>
                  <a:srgbClr val="2F2B20"/>
                </a:solidFill>
                <a:cs typeface="Arial"/>
              </a:rPr>
              <a:t>Usually do not need additional flags.</a:t>
            </a:r>
          </a:p>
        </p:txBody>
      </p:sp>
      <p:sp>
        <p:nvSpPr>
          <p:cNvPr id="4" name="object 4"/>
          <p:cNvSpPr txBox="1"/>
          <p:nvPr/>
        </p:nvSpPr>
        <p:spPr>
          <a:xfrm>
            <a:off x="4702185" y="5862597"/>
            <a:ext cx="2787631" cy="222483"/>
          </a:xfrm>
          <a:prstGeom prst="rect">
            <a:avLst/>
          </a:prstGeom>
        </p:spPr>
        <p:txBody>
          <a:bodyPr vert="horz" wrap="square" lIns="0" tIns="14591" rIns="0" bIns="0" rtlCol="0">
            <a:spAutoFit/>
          </a:bodyPr>
          <a:lstStyle/>
          <a:p>
            <a:pPr marL="12689">
              <a:spcBef>
                <a:spcPts val="113"/>
              </a:spcBef>
            </a:pPr>
            <a:r>
              <a:rPr sz="1350" spc="-10" dirty="0">
                <a:solidFill>
                  <a:srgbClr val="2F2B20"/>
                </a:solidFill>
                <a:latin typeface="Calibri"/>
                <a:cs typeface="Calibri"/>
                <a:hlinkClick r:id="rId2"/>
              </a:rPr>
              <a:t>http://slurm.schedmd.com/sbatch.html</a:t>
            </a:r>
            <a:endParaRPr sz="1350" dirty="0">
              <a:latin typeface="Calibri"/>
              <a:cs typeface="Calibri"/>
            </a:endParaRPr>
          </a:p>
        </p:txBody>
      </p:sp>
      <p:sp>
        <p:nvSpPr>
          <p:cNvPr id="3" name="Date Placeholder 2">
            <a:extLst>
              <a:ext uri="{FF2B5EF4-FFF2-40B4-BE49-F238E27FC236}">
                <a16:creationId xmlns:a16="http://schemas.microsoft.com/office/drawing/2014/main" id="{E4B82E9C-4940-1643-8E71-5711EC354C00}"/>
              </a:ext>
            </a:extLst>
          </p:cNvPr>
          <p:cNvSpPr>
            <a:spLocks noGrp="1"/>
          </p:cNvSpPr>
          <p:nvPr>
            <p:ph type="dt" sz="half" idx="10"/>
          </p:nvPr>
        </p:nvSpPr>
        <p:spPr/>
        <p:txBody>
          <a:bodyPr/>
          <a:lstStyle/>
          <a:p>
            <a:fld id="{13CDA5AB-0250-4AF1-81FF-4F4D382E42F4}" type="datetime1">
              <a:rPr lang="en-US" smtClean="0"/>
              <a:t>4/10/2020</a:t>
            </a:fld>
            <a:endParaRPr lang="en-US"/>
          </a:p>
        </p:txBody>
      </p:sp>
      <p:sp>
        <p:nvSpPr>
          <p:cNvPr id="5" name="Footer Placeholder 4">
            <a:extLst>
              <a:ext uri="{FF2B5EF4-FFF2-40B4-BE49-F238E27FC236}">
                <a16:creationId xmlns:a16="http://schemas.microsoft.com/office/drawing/2014/main" id="{9E5563F2-5DC1-B74A-9B58-ECA435E15444}"/>
              </a:ext>
            </a:extLst>
          </p:cNvPr>
          <p:cNvSpPr>
            <a:spLocks noGrp="1"/>
          </p:cNvSpPr>
          <p:nvPr>
            <p:ph type="ftr" sz="quarter" idx="11"/>
          </p:nvPr>
        </p:nvSpPr>
        <p:spPr/>
        <p:txBody>
          <a:bodyPr/>
          <a:lstStyle/>
          <a:p>
            <a:r>
              <a:rPr lang="en-US"/>
              <a:t>HPC Job Submission</a:t>
            </a:r>
          </a:p>
        </p:txBody>
      </p:sp>
      <p:sp>
        <p:nvSpPr>
          <p:cNvPr id="6" name="Slide Number Placeholder 5">
            <a:extLst>
              <a:ext uri="{FF2B5EF4-FFF2-40B4-BE49-F238E27FC236}">
                <a16:creationId xmlns:a16="http://schemas.microsoft.com/office/drawing/2014/main" id="{836F11D6-68EE-3147-BA1A-8E2EE4527A3D}"/>
              </a:ext>
            </a:extLst>
          </p:cNvPr>
          <p:cNvSpPr>
            <a:spLocks noGrp="1"/>
          </p:cNvSpPr>
          <p:nvPr>
            <p:ph type="sldNum" sz="quarter" idx="12"/>
          </p:nvPr>
        </p:nvSpPr>
        <p:spPr/>
        <p:txBody>
          <a:bodyPr/>
          <a:lstStyle/>
          <a:p>
            <a:fld id="{DD321DBF-325B-3546-BAAF-4F6E3B3181FF}" type="slidenum">
              <a:rPr lang="en-US" smtClean="0"/>
              <a:t>8</a:t>
            </a:fld>
            <a:endParaRPr lang="en-US"/>
          </a:p>
        </p:txBody>
      </p:sp>
      <p:sp>
        <p:nvSpPr>
          <p:cNvPr id="7" name="Rectangle 6">
            <a:extLst>
              <a:ext uri="{FF2B5EF4-FFF2-40B4-BE49-F238E27FC236}">
                <a16:creationId xmlns:a16="http://schemas.microsoft.com/office/drawing/2014/main" id="{0B593009-9A6D-4928-AE37-1BB13FA89904}"/>
              </a:ext>
            </a:extLst>
          </p:cNvPr>
          <p:cNvSpPr/>
          <p:nvPr/>
        </p:nvSpPr>
        <p:spPr>
          <a:xfrm>
            <a:off x="1325469" y="2881186"/>
            <a:ext cx="9842967" cy="461665"/>
          </a:xfrm>
          <a:prstGeom prst="rect">
            <a:avLst/>
          </a:prstGeom>
          <a:ln>
            <a:solidFill>
              <a:schemeClr val="accent5"/>
            </a:solidFill>
          </a:ln>
        </p:spPr>
        <p:txBody>
          <a:bodyPr wrap="square">
            <a:spAutoFit/>
          </a:bodyPr>
          <a:lstStyle/>
          <a:p>
            <a:pPr marL="41241">
              <a:spcBef>
                <a:spcPts val="555"/>
              </a:spcBef>
              <a:buClr>
                <a:schemeClr val="tx1"/>
              </a:buClr>
              <a:tabLst>
                <a:tab pos="269652" algn="l"/>
              </a:tabLst>
            </a:pPr>
            <a:r>
              <a:rPr lang="en-US" sz="2400" spc="-6" dirty="0">
                <a:solidFill>
                  <a:schemeClr val="accent5"/>
                </a:solidFill>
                <a:latin typeface="Consolas" panose="020B0609020204030204" pitchFamily="49" charset="0"/>
                <a:cs typeface="Courier New"/>
              </a:rPr>
              <a:t>$ </a:t>
            </a:r>
            <a:r>
              <a:rPr lang="en-US" sz="2400" spc="-6" dirty="0" err="1">
                <a:solidFill>
                  <a:schemeClr val="accent5"/>
                </a:solidFill>
                <a:latin typeface="Consolas" panose="020B0609020204030204" pitchFamily="49" charset="0"/>
                <a:cs typeface="Courier New"/>
              </a:rPr>
              <a:t>sbatch</a:t>
            </a:r>
            <a:r>
              <a:rPr lang="en-US" sz="2400" spc="-105" dirty="0">
                <a:solidFill>
                  <a:schemeClr val="accent5"/>
                </a:solidFill>
                <a:latin typeface="Consolas" panose="020B0609020204030204" pitchFamily="49" charset="0"/>
                <a:cs typeface="Courier New"/>
              </a:rPr>
              <a:t> submit_</a:t>
            </a:r>
            <a:r>
              <a:rPr lang="en-US" sz="2400" spc="-6" dirty="0">
                <a:solidFill>
                  <a:schemeClr val="accent5"/>
                </a:solidFill>
                <a:latin typeface="Consolas" panose="020B0609020204030204" pitchFamily="49" charset="0"/>
                <a:cs typeface="Courier New"/>
              </a:rPr>
              <a:t>test.sh  </a:t>
            </a:r>
          </a:p>
        </p:txBody>
      </p:sp>
    </p:spTree>
    <p:extLst>
      <p:ext uri="{BB962C8B-B14F-4D97-AF65-F5344CB8AC3E}">
        <p14:creationId xmlns:p14="http://schemas.microsoft.com/office/powerpoint/2010/main" val="2708488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title"/>
          </p:nvPr>
        </p:nvSpPr>
        <p:spPr>
          <a:xfrm>
            <a:off x="863958" y="343050"/>
            <a:ext cx="10515600" cy="1325563"/>
          </a:xfrm>
        </p:spPr>
        <p:txBody>
          <a:bodyPr/>
          <a:lstStyle/>
          <a:p>
            <a:r>
              <a:rPr lang="en-US" dirty="0">
                <a:latin typeface="Helvetica Light"/>
              </a:rPr>
              <a:t>Anatomy of a job script (</a:t>
            </a:r>
            <a:r>
              <a:rPr lang="en-US" dirty="0" err="1">
                <a:latin typeface="Helvetica Light"/>
              </a:rPr>
              <a:t>submit_test.sh</a:t>
            </a:r>
            <a:r>
              <a:rPr lang="en-US" dirty="0">
                <a:latin typeface="Helvetica Light"/>
              </a:rPr>
              <a:t>)</a:t>
            </a:r>
          </a:p>
        </p:txBody>
      </p:sp>
      <p:sp>
        <p:nvSpPr>
          <p:cNvPr id="7" name="Date Placeholder 6">
            <a:extLst>
              <a:ext uri="{FF2B5EF4-FFF2-40B4-BE49-F238E27FC236}">
                <a16:creationId xmlns:a16="http://schemas.microsoft.com/office/drawing/2014/main" id="{ED75C046-4FE0-984F-808A-6597E62A570F}"/>
              </a:ext>
            </a:extLst>
          </p:cNvPr>
          <p:cNvSpPr>
            <a:spLocks noGrp="1"/>
          </p:cNvSpPr>
          <p:nvPr>
            <p:ph type="dt" sz="half" idx="10"/>
          </p:nvPr>
        </p:nvSpPr>
        <p:spPr/>
        <p:txBody>
          <a:bodyPr/>
          <a:lstStyle/>
          <a:p>
            <a:fld id="{70869550-8870-45AB-B837-EB04F25A015C}" type="datetime1">
              <a:rPr lang="en-US" smtClean="0"/>
              <a:t>4/10/2020</a:t>
            </a:fld>
            <a:endParaRPr lang="en-US"/>
          </a:p>
        </p:txBody>
      </p:sp>
      <p:sp>
        <p:nvSpPr>
          <p:cNvPr id="8" name="Footer Placeholder 7">
            <a:extLst>
              <a:ext uri="{FF2B5EF4-FFF2-40B4-BE49-F238E27FC236}">
                <a16:creationId xmlns:a16="http://schemas.microsoft.com/office/drawing/2014/main" id="{2947B5D6-344B-9441-8670-D19B3B652327}"/>
              </a:ext>
            </a:extLst>
          </p:cNvPr>
          <p:cNvSpPr>
            <a:spLocks noGrp="1"/>
          </p:cNvSpPr>
          <p:nvPr>
            <p:ph type="ftr" sz="quarter" idx="11"/>
          </p:nvPr>
        </p:nvSpPr>
        <p:spPr/>
        <p:txBody>
          <a:bodyPr/>
          <a:lstStyle/>
          <a:p>
            <a:r>
              <a:rPr lang="en-US"/>
              <a:t>HPC Job Submission</a:t>
            </a:r>
          </a:p>
        </p:txBody>
      </p:sp>
      <p:sp>
        <p:nvSpPr>
          <p:cNvPr id="9" name="Slide Number Placeholder 8">
            <a:extLst>
              <a:ext uri="{FF2B5EF4-FFF2-40B4-BE49-F238E27FC236}">
                <a16:creationId xmlns:a16="http://schemas.microsoft.com/office/drawing/2014/main" id="{432E9A73-E568-D445-8B5A-B76537000483}"/>
              </a:ext>
            </a:extLst>
          </p:cNvPr>
          <p:cNvSpPr>
            <a:spLocks noGrp="1"/>
          </p:cNvSpPr>
          <p:nvPr>
            <p:ph type="sldNum" sz="quarter" idx="12"/>
          </p:nvPr>
        </p:nvSpPr>
        <p:spPr/>
        <p:txBody>
          <a:bodyPr/>
          <a:lstStyle/>
          <a:p>
            <a:fld id="{DD321DBF-325B-3546-BAAF-4F6E3B3181FF}" type="slidenum">
              <a:rPr lang="en-US" smtClean="0"/>
              <a:t>9</a:t>
            </a:fld>
            <a:endParaRPr lang="en-US"/>
          </a:p>
        </p:txBody>
      </p:sp>
      <p:sp>
        <p:nvSpPr>
          <p:cNvPr id="11" name="object 4">
            <a:extLst>
              <a:ext uri="{FF2B5EF4-FFF2-40B4-BE49-F238E27FC236}">
                <a16:creationId xmlns:a16="http://schemas.microsoft.com/office/drawing/2014/main" id="{418226A9-F4F2-EF49-B113-311F7C9DAB2E}"/>
              </a:ext>
            </a:extLst>
          </p:cNvPr>
          <p:cNvSpPr txBox="1"/>
          <p:nvPr/>
        </p:nvSpPr>
        <p:spPr>
          <a:xfrm>
            <a:off x="812442" y="1753891"/>
            <a:ext cx="10515600" cy="4321685"/>
          </a:xfrm>
          <a:prstGeom prst="rect">
            <a:avLst/>
          </a:prstGeom>
          <a:ln>
            <a:solidFill>
              <a:schemeClr val="accent5"/>
            </a:solidFill>
          </a:ln>
        </p:spPr>
        <p:txBody>
          <a:bodyPr vert="horz" wrap="square" lIns="0" tIns="12689" rIns="0" bIns="0" rtlCol="0">
            <a:spAutoFit/>
          </a:bodyPr>
          <a:lstStyle/>
          <a:p>
            <a:r>
              <a:rPr lang="en-US" sz="2000" dirty="0">
                <a:solidFill>
                  <a:srgbClr val="0070C0"/>
                </a:solidFill>
                <a:latin typeface="Consolas" panose="020B0609020204030204" pitchFamily="49" charset="0"/>
                <a:cs typeface="Consolas" panose="020B0609020204030204" pitchFamily="49" charset="0"/>
              </a:rPr>
              <a:t> #!/bin/bash</a:t>
            </a:r>
          </a:p>
          <a:p>
            <a:r>
              <a:rPr lang="en-US" sz="2000" dirty="0">
                <a:solidFill>
                  <a:srgbClr val="0070C0"/>
                </a:solidFill>
                <a:latin typeface="Consolas" panose="020B0609020204030204" pitchFamily="49" charset="0"/>
                <a:cs typeface="Consolas" panose="020B0609020204030204" pitchFamily="49" charset="0"/>
              </a:rPr>
              <a:t> #SBATCH --</a:t>
            </a:r>
            <a:r>
              <a:rPr lang="en-US" sz="2000" dirty="0" err="1">
                <a:solidFill>
                  <a:srgbClr val="0070C0"/>
                </a:solidFill>
                <a:latin typeface="Consolas" panose="020B0609020204030204" pitchFamily="49" charset="0"/>
                <a:cs typeface="Consolas" panose="020B0609020204030204" pitchFamily="49" charset="0"/>
              </a:rPr>
              <a:t>ntasks</a:t>
            </a:r>
            <a:r>
              <a:rPr lang="en-US" sz="2000" dirty="0">
                <a:solidFill>
                  <a:srgbClr val="0070C0"/>
                </a:solidFill>
                <a:latin typeface="Consolas" panose="020B0609020204030204" pitchFamily="49" charset="0"/>
                <a:cs typeface="Consolas" panose="020B0609020204030204" pitchFamily="49" charset="0"/>
              </a:rPr>
              <a:t>=1                      # Number of requested tasks</a:t>
            </a:r>
          </a:p>
          <a:p>
            <a:r>
              <a:rPr lang="en-US" sz="2000" dirty="0">
                <a:solidFill>
                  <a:srgbClr val="0070C0"/>
                </a:solidFill>
                <a:latin typeface="Consolas" panose="020B0609020204030204" pitchFamily="49" charset="0"/>
                <a:cs typeface="Consolas" panose="020B0609020204030204" pitchFamily="49" charset="0"/>
              </a:rPr>
              <a:t> #SBATCH --time=0:01:00                  # Max wall time</a:t>
            </a:r>
          </a:p>
          <a:p>
            <a:r>
              <a:rPr lang="en-US" sz="2000" dirty="0">
                <a:solidFill>
                  <a:srgbClr val="0070C0"/>
                </a:solidFill>
                <a:latin typeface="Consolas" panose="020B0609020204030204" pitchFamily="49" charset="0"/>
                <a:cs typeface="Consolas" panose="020B0609020204030204" pitchFamily="49" charset="0"/>
              </a:rPr>
              <a:t> #SBATCH --partition=shas-testing        # Specify Summit Haswell nodes</a:t>
            </a:r>
          </a:p>
          <a:p>
            <a:r>
              <a:rPr lang="en-US" sz="2000" dirty="0">
                <a:solidFill>
                  <a:srgbClr val="0070C0"/>
                </a:solidFill>
                <a:latin typeface="Consolas" panose="020B0609020204030204" pitchFamily="49" charset="0"/>
                <a:cs typeface="Consolas" panose="020B0609020204030204" pitchFamily="49" charset="0"/>
              </a:rPr>
              <a:t> #SBATCH --output=test_%</a:t>
            </a:r>
            <a:r>
              <a:rPr lang="en-US" sz="2000" dirty="0" err="1">
                <a:solidFill>
                  <a:srgbClr val="0070C0"/>
                </a:solidFill>
                <a:latin typeface="Consolas" panose="020B0609020204030204" pitchFamily="49" charset="0"/>
                <a:cs typeface="Consolas" panose="020B0609020204030204" pitchFamily="49" charset="0"/>
              </a:rPr>
              <a:t>j.out</a:t>
            </a:r>
            <a:r>
              <a:rPr lang="en-US" sz="2000" dirty="0">
                <a:solidFill>
                  <a:srgbClr val="0070C0"/>
                </a:solidFill>
                <a:latin typeface="Consolas" panose="020B0609020204030204" pitchFamily="49" charset="0"/>
                <a:cs typeface="Consolas" panose="020B0609020204030204" pitchFamily="49" charset="0"/>
              </a:rPr>
              <a:t>            # Rename standard output file</a:t>
            </a:r>
          </a:p>
          <a:p>
            <a:endParaRPr lang="en-US" sz="2000" dirty="0">
              <a:solidFill>
                <a:srgbClr val="0070C0"/>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 # Updated by:   Shelley Knuth, 17 May 2019</a:t>
            </a:r>
          </a:p>
          <a:p>
            <a:r>
              <a:rPr lang="en-US" sz="2000" dirty="0">
                <a:solidFill>
                  <a:srgbClr val="0070C0"/>
                </a:solidFill>
                <a:latin typeface="Consolas" panose="020B0609020204030204" pitchFamily="49" charset="0"/>
                <a:cs typeface="Consolas" panose="020B0609020204030204" pitchFamily="49" charset="0"/>
              </a:rPr>
              <a:t> # Purpose:	To demonstrate how to run a batch job on RC resources</a:t>
            </a:r>
          </a:p>
          <a:p>
            <a:endParaRPr lang="en-US" sz="2000" dirty="0">
              <a:solidFill>
                <a:srgbClr val="0070C0"/>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 # Purge all existing modules</a:t>
            </a:r>
          </a:p>
          <a:p>
            <a:r>
              <a:rPr lang="en-US" sz="2000" dirty="0">
                <a:solidFill>
                  <a:srgbClr val="0070C0"/>
                </a:solidFill>
                <a:latin typeface="Consolas" panose="020B0609020204030204" pitchFamily="49" charset="0"/>
                <a:cs typeface="Consolas" panose="020B0609020204030204" pitchFamily="49" charset="0"/>
              </a:rPr>
              <a:t> module purge</a:t>
            </a:r>
          </a:p>
          <a:p>
            <a:endParaRPr lang="en-US" sz="2000" dirty="0">
              <a:solidFill>
                <a:srgbClr val="0070C0"/>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 # Run commands</a:t>
            </a:r>
          </a:p>
          <a:p>
            <a:r>
              <a:rPr lang="en-US" sz="2000" dirty="0">
                <a:solidFill>
                  <a:srgbClr val="0070C0"/>
                </a:solidFill>
                <a:latin typeface="Consolas" panose="020B0609020204030204" pitchFamily="49" charset="0"/>
                <a:cs typeface="Consolas" panose="020B0609020204030204" pitchFamily="49" charset="0"/>
              </a:rPr>
              <a:t> echo "This is a test of user $USER“ </a:t>
            </a:r>
          </a:p>
        </p:txBody>
      </p:sp>
    </p:spTree>
    <p:extLst>
      <p:ext uri="{BB962C8B-B14F-4D97-AF65-F5344CB8AC3E}">
        <p14:creationId xmlns:p14="http://schemas.microsoft.com/office/powerpoint/2010/main" val="10820459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PC_MOOC_how_to_parallelize" id="{D2326368-328F-9E45-8FB4-8AD806A8553D}" vid="{ECCED491-CD2D-4C49-A7F2-B2207E5FFC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13667</TotalTime>
  <Words>1711</Words>
  <Application>Microsoft Office PowerPoint</Application>
  <PresentationFormat>Widescreen</PresentationFormat>
  <Paragraphs>336</Paragraphs>
  <Slides>23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Courier</vt:lpstr>
      <vt:lpstr>Helvetica Light</vt:lpstr>
      <vt:lpstr>Arial</vt:lpstr>
      <vt:lpstr>Arial Black</vt:lpstr>
      <vt:lpstr>Calibri</vt:lpstr>
      <vt:lpstr>Consolas</vt:lpstr>
      <vt:lpstr>Courier New</vt:lpstr>
      <vt:lpstr>Helvetica</vt:lpstr>
      <vt:lpstr>Tahoma</vt:lpstr>
      <vt:lpstr>Times New Roman</vt:lpstr>
      <vt:lpstr>Office Theme</vt:lpstr>
      <vt:lpstr>HPC Job Submission</vt:lpstr>
      <vt:lpstr>HPC Job Submission </vt:lpstr>
      <vt:lpstr>Outline</vt:lpstr>
      <vt:lpstr>RMACC Summit Supercomputer</vt:lpstr>
      <vt:lpstr>Additional Types of RMACC Summit Compute Nodes</vt:lpstr>
      <vt:lpstr>RC Access: Logging in</vt:lpstr>
      <vt:lpstr>Working on RC Resources</vt:lpstr>
      <vt:lpstr>Useful Slurm Commands: sbatch</vt:lpstr>
      <vt:lpstr>Anatomy of a job script (submit_test.sh)</vt:lpstr>
      <vt:lpstr>SBATCH Options</vt:lpstr>
      <vt:lpstr>Available Partitions (--partition)</vt:lpstr>
      <vt:lpstr>Sub-Partitions</vt:lpstr>
      <vt:lpstr>Quality of Service (--qos)</vt:lpstr>
      <vt:lpstr>Practice Job Submission Examples</vt:lpstr>
      <vt:lpstr>Write your first job script!</vt:lpstr>
      <vt:lpstr>Details of submit_sleep.sh</vt:lpstr>
      <vt:lpstr>Running and monitoring jobs</vt:lpstr>
      <vt:lpstr>Running an external program</vt:lpstr>
      <vt:lpstr>Running an mpi job</vt:lpstr>
      <vt:lpstr>Interactive jobs</vt:lpstr>
      <vt:lpstr>Running an interactive job</vt:lpstr>
      <vt:lpstr>Tools for submitting many small jobs at once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Shelley Knuth</dc:creator>
  <cp:lastModifiedBy>Daniel Trahan</cp:lastModifiedBy>
  <cp:revision>88</cp:revision>
  <cp:lastPrinted>2019-07-26T13:10:52Z</cp:lastPrinted>
  <dcterms:created xsi:type="dcterms:W3CDTF">2018-10-11T20:34:51Z</dcterms:created>
  <dcterms:modified xsi:type="dcterms:W3CDTF">2020-04-10T18:26:14Z</dcterms:modified>
</cp:coreProperties>
</file>

<file path=docProps/thumbnail.jpeg>
</file>